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7"/>
  </p:notesMasterIdLst>
  <p:handoutMasterIdLst>
    <p:handoutMasterId r:id="rId38"/>
  </p:handoutMasterIdLst>
  <p:sldIdLst>
    <p:sldId id="269" r:id="rId2"/>
    <p:sldId id="265" r:id="rId3"/>
    <p:sldId id="267" r:id="rId4"/>
    <p:sldId id="268" r:id="rId5"/>
    <p:sldId id="270" r:id="rId6"/>
    <p:sldId id="271" r:id="rId7"/>
    <p:sldId id="272" r:id="rId8"/>
    <p:sldId id="273" r:id="rId9"/>
    <p:sldId id="310" r:id="rId10"/>
    <p:sldId id="276" r:id="rId11"/>
    <p:sldId id="277" r:id="rId12"/>
    <p:sldId id="278" r:id="rId13"/>
    <p:sldId id="279" r:id="rId14"/>
    <p:sldId id="275" r:id="rId15"/>
    <p:sldId id="280" r:id="rId16"/>
    <p:sldId id="281" r:id="rId17"/>
    <p:sldId id="309" r:id="rId18"/>
    <p:sldId id="284" r:id="rId19"/>
    <p:sldId id="285" r:id="rId20"/>
    <p:sldId id="286" r:id="rId21"/>
    <p:sldId id="288" r:id="rId22"/>
    <p:sldId id="290" r:id="rId23"/>
    <p:sldId id="291" r:id="rId24"/>
    <p:sldId id="292" r:id="rId25"/>
    <p:sldId id="294" r:id="rId26"/>
    <p:sldId id="298" r:id="rId27"/>
    <p:sldId id="299" r:id="rId28"/>
    <p:sldId id="300" r:id="rId29"/>
    <p:sldId id="301" r:id="rId30"/>
    <p:sldId id="302" r:id="rId31"/>
    <p:sldId id="303" r:id="rId32"/>
    <p:sldId id="304" r:id="rId33"/>
    <p:sldId id="305" r:id="rId34"/>
    <p:sldId id="306" r:id="rId35"/>
    <p:sldId id="308" r:id="rId36"/>
  </p:sldIdLst>
  <p:sldSz cx="9144000" cy="6858000" type="screen4x3"/>
  <p:notesSz cx="7019925" cy="9305925"/>
  <p:custDataLst>
    <p:tags r:id="rId3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15:guide id="1" orient="horz" pos="2920" userDrawn="1">
          <p15:clr>
            <a:srgbClr val="A4A3A4"/>
          </p15:clr>
        </p15:guide>
        <p15:guide id="2" pos="2188" userDrawn="1">
          <p15:clr>
            <a:srgbClr val="A4A3A4"/>
          </p15:clr>
        </p15:guide>
        <p15:guide id="3" orient="horz" pos="2931">
          <p15:clr>
            <a:srgbClr val="A4A3A4"/>
          </p15:clr>
        </p15:guide>
        <p15:guide id="4"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8F"/>
    <a:srgbClr val="EBC900"/>
    <a:srgbClr val="B1DEF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1" autoAdjust="0"/>
    <p:restoredTop sz="96719" autoAdjust="0"/>
  </p:normalViewPr>
  <p:slideViewPr>
    <p:cSldViewPr>
      <p:cViewPr varScale="1">
        <p:scale>
          <a:sx n="87" d="100"/>
          <a:sy n="87" d="100"/>
        </p:scale>
        <p:origin x="1278" y="60"/>
      </p:cViewPr>
      <p:guideLst>
        <p:guide orient="horz" pos="211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14142"/>
    </p:cViewPr>
  </p:sorterViewPr>
  <p:notesViewPr>
    <p:cSldViewPr>
      <p:cViewPr varScale="1">
        <p:scale>
          <a:sx n="85" d="100"/>
          <a:sy n="85" d="100"/>
        </p:scale>
        <p:origin x="-3018" y="-84"/>
      </p:cViewPr>
      <p:guideLst>
        <p:guide orient="horz" pos="2920"/>
        <p:guide pos="2188"/>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650" cy="465138"/>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3976689" y="0"/>
            <a:ext cx="3041650" cy="465138"/>
          </a:xfrm>
          <a:prstGeom prst="rect">
            <a:avLst/>
          </a:prstGeom>
        </p:spPr>
        <p:txBody>
          <a:bodyPr vert="horz" lIns="91427" tIns="45714" rIns="91427" bIns="45714" rtlCol="0"/>
          <a:lstStyle>
            <a:lvl1pPr algn="r">
              <a:defRPr sz="1200"/>
            </a:lvl1pPr>
          </a:lstStyle>
          <a:p>
            <a:fld id="{F35BE3A8-653D-40A8-B4BC-B35F17B2384A}" type="datetimeFigureOut">
              <a:rPr lang="en-US" smtClean="0"/>
              <a:t>7/30/2020</a:t>
            </a:fld>
            <a:endParaRPr lang="en-US"/>
          </a:p>
        </p:txBody>
      </p:sp>
      <p:sp>
        <p:nvSpPr>
          <p:cNvPr id="4" name="Footer Placeholder 3"/>
          <p:cNvSpPr>
            <a:spLocks noGrp="1"/>
          </p:cNvSpPr>
          <p:nvPr>
            <p:ph type="ftr" sz="quarter" idx="2"/>
          </p:nvPr>
        </p:nvSpPr>
        <p:spPr>
          <a:xfrm>
            <a:off x="1" y="8839200"/>
            <a:ext cx="3041650" cy="465138"/>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6689" y="8839200"/>
            <a:ext cx="3041650" cy="465138"/>
          </a:xfrm>
          <a:prstGeom prst="rect">
            <a:avLst/>
          </a:prstGeom>
        </p:spPr>
        <p:txBody>
          <a:bodyPr vert="horz" lIns="91427" tIns="45714" rIns="91427" bIns="45714" rtlCol="0" anchor="b"/>
          <a:lstStyle>
            <a:lvl1pPr algn="r">
              <a:defRPr sz="1200"/>
            </a:lvl1pPr>
          </a:lstStyle>
          <a:p>
            <a:fld id="{317C957D-2F9A-4736-A075-FCB3E6B722D6}" type="slidenum">
              <a:rPr lang="en-US" smtClean="0"/>
              <a:t>‹#›</a:t>
            </a:fld>
            <a:endParaRPr lang="en-US"/>
          </a:p>
        </p:txBody>
      </p:sp>
    </p:spTree>
    <p:extLst>
      <p:ext uri="{BB962C8B-B14F-4D97-AF65-F5344CB8AC3E}">
        <p14:creationId xmlns:p14="http://schemas.microsoft.com/office/powerpoint/2010/main" val="24940238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7.64706" units="1/cm"/>
          <inkml:channelProperty channel="Y" name="resolution" value="37.63066" units="1/cm"/>
          <inkml:channelProperty channel="T" name="resolution" value="1" units="1/dev"/>
        </inkml:channelProperties>
      </inkml:inkSource>
      <inkml:timestamp xml:id="ts0" timeString="2017-05-01T17:21:24.677"/>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0 857 0,'57'95'125,"-19"-75"-125,0 37 16,-19-38-16,0 19 15,1-19 1,17 0-16,-17 0 16,-1 0-16,0-19 47,0 0-1,19 19-30,-19 19 0,0-38-16,-38-57 140,-19-96-124,38 116 0,-19-1-16,19 18 0,0-17 15,0 17 1,0-37-16,0 38 15,0 0 1,0 0 0,0 0-16,0-19 15,0 0-15,0-19 16,0 19 0,0-39-16,0 39 15,0 19-15,19 0 63,-19 0-48,0 0-15,19 0 16,0 0-16,-19-19 16,19 19-1,0-19-15,0 19 16,-19-19-16,19-1 15,0 39 1,-19-18-16,20-21 16,-2 1 15,1 19-15,-19 0-1</inkml:trace>
</inkml:ink>
</file>

<file path=ppt/ink/ink2.xml><?xml version="1.0" encoding="utf-8"?>
<inkml:ink xmlns:inkml="http://www.w3.org/2003/InkML">
  <inkml:definitions/>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t" anchorCtr="0" compatLnSpc="1">
            <a:prstTxWarp prst="textNoShape">
              <a:avLst/>
            </a:prstTxWarp>
          </a:bodyPr>
          <a:lstStyle>
            <a:lvl1pPr eaLnBrk="1" hangingPunct="1">
              <a:defRPr sz="1200"/>
            </a:lvl1pPr>
          </a:lstStyle>
          <a:p>
            <a:pPr>
              <a:defRPr/>
            </a:pPr>
            <a:endParaRPr lang="en-US"/>
          </a:p>
        </p:txBody>
      </p:sp>
      <p:sp>
        <p:nvSpPr>
          <p:cNvPr id="29699" name="Rectangle 3"/>
          <p:cNvSpPr>
            <a:spLocks noGrp="1" noChangeArrowheads="1"/>
          </p:cNvSpPr>
          <p:nvPr>
            <p:ph type="dt" idx="1"/>
          </p:nvPr>
        </p:nvSpPr>
        <p:spPr bwMode="auto">
          <a:xfrm>
            <a:off x="3976335" y="0"/>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t" anchorCtr="0" compatLnSpc="1">
            <a:prstTxWarp prst="textNoShape">
              <a:avLst/>
            </a:prstTxWarp>
          </a:bodyPr>
          <a:lstStyle>
            <a:lvl1pPr algn="r" eaLnBrk="1" hangingPunct="1">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84275" y="700088"/>
            <a:ext cx="4651375"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2" name="Rectangle 6"/>
          <p:cNvSpPr>
            <a:spLocks noGrp="1" noChangeArrowheads="1"/>
          </p:cNvSpPr>
          <p:nvPr>
            <p:ph type="ftr" sz="quarter" idx="4"/>
          </p:nvPr>
        </p:nvSpPr>
        <p:spPr bwMode="auto">
          <a:xfrm>
            <a:off x="1" y="8839014"/>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b" anchorCtr="0" compatLnSpc="1">
            <a:prstTxWarp prst="textNoShape">
              <a:avLst/>
            </a:prstTxWarp>
          </a:bodyPr>
          <a:lstStyle>
            <a:lvl1pPr eaLnBrk="1" hangingPunct="1">
              <a:defRPr sz="1200"/>
            </a:lvl1pPr>
          </a:lstStyle>
          <a:p>
            <a:pPr>
              <a:defRPr/>
            </a:pPr>
            <a:endParaRPr lang="en-US"/>
          </a:p>
        </p:txBody>
      </p:sp>
      <p:sp>
        <p:nvSpPr>
          <p:cNvPr id="29703" name="Rectangle 7"/>
          <p:cNvSpPr>
            <a:spLocks noGrp="1" noChangeArrowheads="1"/>
          </p:cNvSpPr>
          <p:nvPr>
            <p:ph type="sldNum" sz="quarter" idx="5"/>
          </p:nvPr>
        </p:nvSpPr>
        <p:spPr bwMode="auto">
          <a:xfrm>
            <a:off x="3976335" y="8839014"/>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75" tIns="46638" rIns="93275" bIns="46638" numCol="1" anchor="b" anchorCtr="0" compatLnSpc="1">
            <a:prstTxWarp prst="textNoShape">
              <a:avLst/>
            </a:prstTxWarp>
          </a:bodyPr>
          <a:lstStyle>
            <a:lvl1pPr algn="r" eaLnBrk="1" hangingPunct="1">
              <a:defRPr sz="1200"/>
            </a:lvl1pPr>
          </a:lstStyle>
          <a:p>
            <a:pPr>
              <a:defRPr/>
            </a:pPr>
            <a:fld id="{94C1AC4C-333A-4DDD-86AA-AC82744EC8FC}" type="slidenum">
              <a:rPr lang="en-US"/>
              <a:pPr>
                <a:defRPr/>
              </a:pPr>
              <a:t>‹#›</a:t>
            </a:fld>
            <a:endParaRPr lang="en-US"/>
          </a:p>
        </p:txBody>
      </p:sp>
    </p:spTree>
    <p:extLst>
      <p:ext uri="{BB962C8B-B14F-4D97-AF65-F5344CB8AC3E}">
        <p14:creationId xmlns:p14="http://schemas.microsoft.com/office/powerpoint/2010/main" val="717175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69D25-B429-4F3C-B1F6-8EC3DBFC322D}" type="slidenum">
              <a:rPr lang="en-US" smtClean="0"/>
              <a:t>1</a:t>
            </a:fld>
            <a:endParaRPr lang="en-US"/>
          </a:p>
        </p:txBody>
      </p:sp>
    </p:spTree>
    <p:extLst>
      <p:ext uri="{BB962C8B-B14F-4D97-AF65-F5344CB8AC3E}">
        <p14:creationId xmlns:p14="http://schemas.microsoft.com/office/powerpoint/2010/main" val="152849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2E0516-648A-424B-93B0-6D89CCDBE4E2}" type="slidenum">
              <a:rPr lang="en-US" smtClean="0">
                <a:solidFill>
                  <a:srgbClr val="000000"/>
                </a:solidFill>
                <a:latin typeface="Arial" pitchFamily="34" charset="0"/>
              </a:rPr>
              <a:pPr fontAlgn="base">
                <a:spcBef>
                  <a:spcPct val="0"/>
                </a:spcBef>
                <a:spcAft>
                  <a:spcPct val="0"/>
                </a:spcAft>
                <a:defRPr/>
              </a:pPr>
              <a:t>12</a:t>
            </a:fld>
            <a:endParaRPr lang="en-US" smtClean="0">
              <a:solidFill>
                <a:srgbClr val="000000"/>
              </a:solidFill>
              <a:latin typeface="Arial" pitchFamily="34" charset="0"/>
            </a:endParaRPr>
          </a:p>
        </p:txBody>
      </p:sp>
      <p:sp>
        <p:nvSpPr>
          <p:cNvPr id="973827"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p:spPr>
      </p:sp>
      <p:sp>
        <p:nvSpPr>
          <p:cNvPr id="973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177187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6C5BC0-85E2-4E7C-B01D-74CFD4B013E2}" type="slidenum">
              <a:rPr lang="en-US" smtClean="0">
                <a:solidFill>
                  <a:srgbClr val="000000"/>
                </a:solidFill>
                <a:latin typeface="Arial" pitchFamily="34" charset="0"/>
              </a:rPr>
              <a:pPr fontAlgn="base">
                <a:spcBef>
                  <a:spcPct val="0"/>
                </a:spcBef>
                <a:spcAft>
                  <a:spcPct val="0"/>
                </a:spcAft>
                <a:defRPr/>
              </a:pPr>
              <a:t>13</a:t>
            </a:fld>
            <a:endParaRPr lang="en-US" smtClean="0">
              <a:solidFill>
                <a:srgbClr val="000000"/>
              </a:solidFill>
              <a:latin typeface="Arial" pitchFamily="34" charset="0"/>
            </a:endParaRPr>
          </a:p>
        </p:txBody>
      </p:sp>
      <p:sp>
        <p:nvSpPr>
          <p:cNvPr id="974851"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p:spPr>
      </p:sp>
      <p:sp>
        <p:nvSpPr>
          <p:cNvPr id="974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2793953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208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D89174-D21E-4342-9B37-F7175460416D}" type="slidenum">
              <a:rPr lang="en-US" smtClean="0">
                <a:solidFill>
                  <a:srgbClr val="000000"/>
                </a:solidFill>
                <a:latin typeface="Arial" pitchFamily="34" charset="0"/>
              </a:rPr>
              <a:pPr fontAlgn="base">
                <a:spcBef>
                  <a:spcPct val="0"/>
                </a:spcBef>
                <a:spcAft>
                  <a:spcPct val="0"/>
                </a:spcAft>
                <a:defRPr/>
              </a:pPr>
              <a:t>15</a:t>
            </a:fld>
            <a:endParaRPr lang="en-US" smtClean="0">
              <a:solidFill>
                <a:srgbClr val="000000"/>
              </a:solidFill>
              <a:latin typeface="Arial" pitchFamily="34" charset="0"/>
            </a:endParaRPr>
          </a:p>
        </p:txBody>
      </p:sp>
      <p:sp>
        <p:nvSpPr>
          <p:cNvPr id="975875"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p:spPr>
      </p:sp>
      <p:sp>
        <p:nvSpPr>
          <p:cNvPr id="975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3474339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E6A373-209C-4305-B9BF-E3E75D855DAA}" type="slidenum">
              <a:rPr lang="en-US" smtClean="0">
                <a:solidFill>
                  <a:srgbClr val="000000"/>
                </a:solidFill>
                <a:latin typeface="Arial" pitchFamily="34" charset="0"/>
              </a:rPr>
              <a:pPr fontAlgn="base">
                <a:spcBef>
                  <a:spcPct val="0"/>
                </a:spcBef>
                <a:spcAft>
                  <a:spcPct val="0"/>
                </a:spcAft>
                <a:defRPr/>
              </a:pPr>
              <a:t>16</a:t>
            </a:fld>
            <a:endParaRPr lang="en-US" smtClean="0">
              <a:solidFill>
                <a:srgbClr val="000000"/>
              </a:solidFill>
              <a:latin typeface="Arial" pitchFamily="34" charset="0"/>
            </a:endParaRPr>
          </a:p>
        </p:txBody>
      </p:sp>
      <p:sp>
        <p:nvSpPr>
          <p:cNvPr id="976899"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p:spPr>
      </p:sp>
      <p:sp>
        <p:nvSpPr>
          <p:cNvPr id="976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1449686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9D25-B429-4F3C-B1F6-8EC3DBFC322D}" type="slidenum">
              <a:rPr lang="en-US" smtClean="0"/>
              <a:t>18</a:t>
            </a:fld>
            <a:endParaRPr lang="en-US"/>
          </a:p>
        </p:txBody>
      </p:sp>
    </p:spTree>
    <p:extLst>
      <p:ext uri="{BB962C8B-B14F-4D97-AF65-F5344CB8AC3E}">
        <p14:creationId xmlns:p14="http://schemas.microsoft.com/office/powerpoint/2010/main" val="4104423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9D25-B429-4F3C-B1F6-8EC3DBFC322D}" type="slidenum">
              <a:rPr lang="en-US" smtClean="0"/>
              <a:t>19</a:t>
            </a:fld>
            <a:endParaRPr lang="en-US"/>
          </a:p>
        </p:txBody>
      </p:sp>
    </p:spTree>
    <p:extLst>
      <p:ext uri="{BB962C8B-B14F-4D97-AF65-F5344CB8AC3E}">
        <p14:creationId xmlns:p14="http://schemas.microsoft.com/office/powerpoint/2010/main" val="1810967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9D25-B429-4F3C-B1F6-8EC3DBFC322D}" type="slidenum">
              <a:rPr lang="en-US" smtClean="0"/>
              <a:t>20</a:t>
            </a:fld>
            <a:endParaRPr lang="en-US"/>
          </a:p>
        </p:txBody>
      </p:sp>
    </p:spTree>
    <p:extLst>
      <p:ext uri="{BB962C8B-B14F-4D97-AF65-F5344CB8AC3E}">
        <p14:creationId xmlns:p14="http://schemas.microsoft.com/office/powerpoint/2010/main" val="3810777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Rot="1" noChangeAspect="1" noChangeArrowheads="1" noTextEdit="1"/>
          </p:cNvSpPr>
          <p:nvPr>
            <p:ph type="sldImg"/>
          </p:nvPr>
        </p:nvSpPr>
        <p:spPr bwMode="auto">
          <a:xfrm>
            <a:off x="1152525" y="693738"/>
            <a:ext cx="463232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1023008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69D25-B429-4F3C-B1F6-8EC3DBFC322D}" type="slidenum">
              <a:rPr lang="en-US" smtClean="0"/>
              <a:t>22</a:t>
            </a:fld>
            <a:endParaRPr lang="en-US"/>
          </a:p>
        </p:txBody>
      </p:sp>
    </p:spTree>
    <p:extLst>
      <p:ext uri="{BB962C8B-B14F-4D97-AF65-F5344CB8AC3E}">
        <p14:creationId xmlns:p14="http://schemas.microsoft.com/office/powerpoint/2010/main" val="180334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701675" y="4419600"/>
            <a:ext cx="5616575" cy="4187825"/>
          </a:xfrm>
          <a:prstGeom prst="rect">
            <a:avLst/>
          </a:prstGeom>
          <a:noFill/>
        </p:spPr>
        <p:txBody>
          <a:bodyPr/>
          <a:lstStyle/>
          <a:p>
            <a:r>
              <a:rPr lang="en-US" altLang="en-US" smtClean="0">
                <a:latin typeface="Arial" panose="020B0604020202020204" pitchFamily="34" charset="0"/>
              </a:rPr>
              <a:t>READ SLIDE</a:t>
            </a:r>
          </a:p>
        </p:txBody>
      </p:sp>
      <p:sp>
        <p:nvSpPr>
          <p:cNvPr id="3789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8E2331F-2CCF-4594-8521-D63E084D4DDE}"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3422285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112712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1. An FDA approved 4th generation HIV 1&amp;2 immunoassay (1A) should be used as the initial test, to screen for acute HIV -1 infection and for established infections with HIV-1 or HIV -2. </a:t>
            </a:r>
          </a:p>
          <a:p>
            <a:pPr>
              <a:defRPr/>
            </a:pPr>
            <a:r>
              <a:rPr lang="en-US" dirty="0" smtClean="0"/>
              <a:t>2. Specimens with a reactive 4th generation IA should be tested with an FDA approved 2nd generation antibody IA  that differentiates HIV-1 antibodies from HIV -2 antibodies.</a:t>
            </a:r>
          </a:p>
          <a:p>
            <a:pPr>
              <a:defRPr/>
            </a:pPr>
            <a:r>
              <a:rPr lang="en-US" dirty="0" smtClean="0"/>
              <a:t>3. Persons whose specimens give positive results on the initial IA and HIV-1/HIV-2 antibody differentiation IA should be considered positive for HIV-1 or HIV-2 antibodies and should initiate medical care that includes lab tests (such as </a:t>
            </a:r>
            <a:r>
              <a:rPr lang="en-US" dirty="0" err="1" smtClean="0"/>
              <a:t>vl</a:t>
            </a:r>
            <a:r>
              <a:rPr lang="en-US" dirty="0" smtClean="0"/>
              <a:t>, CD4, and ARV resistance assays) to confirm the presence of HIV infection, to stage HIV disease, and to assist in the selection of an initial ARV drug regimen. </a:t>
            </a:r>
          </a:p>
          <a:p>
            <a:pPr>
              <a:defRPr/>
            </a:pPr>
            <a:r>
              <a:rPr lang="en-US" dirty="0" smtClean="0"/>
              <a:t>4. Specimens that are reactive on the initial assay and negative on the HIV-1/HIV -2 antibody differentiation IA should be tested with an FDA approved nucleic acid test (NAT) for HIV -1. Under these circumstances, a reactive NAT result indicates the presence of acute HIV-1 infection. A negative result indicates the  absence of HIV-1 infection, either a false positive results on the initial IA or rarely, recent HIV-2 infection. There is no FDA approved NAT for HIV-2. </a:t>
            </a:r>
          </a:p>
          <a:p>
            <a:pPr>
              <a:defRPr/>
            </a:pPr>
            <a:r>
              <a:rPr lang="en-US" dirty="0" smtClean="0"/>
              <a:t>5. The same testing algorithm beginning with a 4th generation immunoassay should be followed for specimen from persons with a preliminary positive rapid HIV test result. </a:t>
            </a:r>
          </a:p>
          <a:p>
            <a:pPr marL="165111" indent="-165111">
              <a:buFont typeface="Arial" charset="0"/>
              <a:buChar char="•"/>
              <a:defRPr/>
            </a:pPr>
            <a:r>
              <a:rPr lang="en-US" dirty="0" smtClean="0"/>
              <a:t>Additional testing required to rule out dual infection with HIV-1 and HIV-2. </a:t>
            </a:r>
          </a:p>
          <a:p>
            <a:pPr>
              <a:buFont typeface="Arial" charset="0"/>
              <a:buNone/>
              <a:defRPr/>
            </a:pPr>
            <a:endParaRPr lang="en-US" dirty="0" smtClean="0"/>
          </a:p>
          <a:p>
            <a:pPr>
              <a:defRPr/>
            </a:pPr>
            <a:r>
              <a:rPr lang="en-US" dirty="0" smtClean="0">
                <a:solidFill>
                  <a:srgbClr val="7030A0"/>
                </a:solidFill>
              </a:rPr>
              <a:t>Alternate Text: The figure above is a flowchart depicting the new human immunodeficiency virus (HIV) diagnostic algorithm, which replaces the Western blot test with an HIV-1/HIV-2 antibody differentiation assay as the supplemental test and includes an RNA test to resolve a reactive immunoassay with a negative supplemental test result. </a:t>
            </a:r>
          </a:p>
          <a:p>
            <a:pPr>
              <a:defRPr/>
            </a:pPr>
            <a:endParaRPr lang="en-US" dirty="0" smtClean="0">
              <a:solidFill>
                <a:srgbClr val="FF0000"/>
              </a:solidFill>
            </a:endParaRPr>
          </a:p>
          <a:p>
            <a:pPr>
              <a:defRPr/>
            </a:pPr>
            <a:r>
              <a:rPr lang="en-US" dirty="0" smtClean="0"/>
              <a:t>Diagnostic Laboratory testing only </a:t>
            </a:r>
          </a:p>
          <a:p>
            <a:pPr>
              <a:defRPr/>
            </a:pPr>
            <a:r>
              <a:rPr lang="en-US" dirty="0" smtClean="0"/>
              <a:t>How these recommendations differ from previous recommendations: </a:t>
            </a:r>
          </a:p>
          <a:p>
            <a:pPr>
              <a:defRPr/>
            </a:pPr>
            <a:r>
              <a:rPr lang="en-US" dirty="0" smtClean="0"/>
              <a:t>Supersedes 189WB, 1992 HIV-2, and 2004 rapid test confirmation recommendations </a:t>
            </a:r>
          </a:p>
          <a:p>
            <a:pPr>
              <a:defRPr/>
            </a:pPr>
            <a:r>
              <a:rPr lang="en-US" dirty="0" smtClean="0"/>
              <a:t>Tests for both </a:t>
            </a:r>
            <a:r>
              <a:rPr lang="en-US" dirty="0" err="1" smtClean="0"/>
              <a:t>virologic</a:t>
            </a:r>
            <a:r>
              <a:rPr lang="en-US" dirty="0" smtClean="0"/>
              <a:t> (p24 antigen)  and serologic (antibody) markers of HV infection </a:t>
            </a:r>
          </a:p>
          <a:p>
            <a:pPr>
              <a:defRPr/>
            </a:pPr>
            <a:r>
              <a:rPr lang="en-US" dirty="0" smtClean="0"/>
              <a:t>Incorporates NAT  to resolve discordant IA results, reduce indeterminate test results, and identify acute HIV infection</a:t>
            </a:r>
          </a:p>
          <a:p>
            <a:pPr>
              <a:defRPr/>
            </a:pPr>
            <a:r>
              <a:rPr lang="en-US" dirty="0" smtClean="0"/>
              <a:t>All antibody-positive specimens tested for HIV-2; previously, only those with negative or indeterminate HIV-1 Western blot received specific HIV-2 testing </a:t>
            </a:r>
          </a:p>
          <a:p>
            <a:pPr>
              <a:defRPr/>
            </a:pPr>
            <a:r>
              <a:rPr lang="en-US" dirty="0" smtClean="0"/>
              <a:t>Emphasizes sensitivity during initial testing. Rare false-positive antibody test results might occur; will be resolved during subsequent laboratory testing (</a:t>
            </a:r>
            <a:r>
              <a:rPr lang="en-US" dirty="0" err="1" smtClean="0"/>
              <a:t>eg</a:t>
            </a:r>
            <a:r>
              <a:rPr lang="en-US" dirty="0" smtClean="0"/>
              <a:t> HIV viral load) recommended as part of initial clinical evaluation. </a:t>
            </a:r>
          </a:p>
          <a:p>
            <a:pPr>
              <a:defRPr/>
            </a:pPr>
            <a:endParaRPr lang="en-US" dirty="0"/>
          </a:p>
        </p:txBody>
      </p:sp>
    </p:spTree>
    <p:extLst>
      <p:ext uri="{BB962C8B-B14F-4D97-AF65-F5344CB8AC3E}">
        <p14:creationId xmlns:p14="http://schemas.microsoft.com/office/powerpoint/2010/main" val="2772177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9D25-B429-4F3C-B1F6-8EC3DBFC322D}" type="slidenum">
              <a:rPr lang="en-US" smtClean="0"/>
              <a:t>24</a:t>
            </a:fld>
            <a:endParaRPr lang="en-US"/>
          </a:p>
        </p:txBody>
      </p:sp>
    </p:spTree>
    <p:extLst>
      <p:ext uri="{BB962C8B-B14F-4D97-AF65-F5344CB8AC3E}">
        <p14:creationId xmlns:p14="http://schemas.microsoft.com/office/powerpoint/2010/main" val="1361632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69D25-B429-4F3C-B1F6-8EC3DBFC322D}" type="slidenum">
              <a:rPr lang="en-US" smtClean="0"/>
              <a:t>25</a:t>
            </a:fld>
            <a:endParaRPr lang="en-US"/>
          </a:p>
        </p:txBody>
      </p:sp>
    </p:spTree>
    <p:extLst>
      <p:ext uri="{BB962C8B-B14F-4D97-AF65-F5344CB8AC3E}">
        <p14:creationId xmlns:p14="http://schemas.microsoft.com/office/powerpoint/2010/main" val="2919451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69D25-B429-4F3C-B1F6-8EC3DBFC322D}" type="slidenum">
              <a:rPr lang="en-US" smtClean="0"/>
              <a:t>26</a:t>
            </a:fld>
            <a:endParaRPr lang="en-US"/>
          </a:p>
        </p:txBody>
      </p:sp>
    </p:spTree>
    <p:extLst>
      <p:ext uri="{BB962C8B-B14F-4D97-AF65-F5344CB8AC3E}">
        <p14:creationId xmlns:p14="http://schemas.microsoft.com/office/powerpoint/2010/main" val="3662576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9" name="Rectangle 2"/>
          <p:cNvSpPr>
            <a:spLocks noGrp="1" noRot="1" noChangeAspect="1" noChangeArrowheads="1" noTextEdit="1"/>
          </p:cNvSpPr>
          <p:nvPr>
            <p:ph type="sldImg"/>
          </p:nvPr>
        </p:nvSpPr>
        <p:spPr bwMode="auto">
          <a:xfrm>
            <a:off x="1152525" y="693738"/>
            <a:ext cx="4632325" cy="3473450"/>
          </a:xfrm>
          <a:noFill/>
          <a:ln>
            <a:solidFill>
              <a:srgbClr val="000000"/>
            </a:solidFill>
            <a:miter lim="800000"/>
            <a:headEnd/>
            <a:tailEnd/>
          </a:ln>
        </p:spPr>
      </p:sp>
      <p:sp>
        <p:nvSpPr>
          <p:cNvPr id="966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2366307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127125" y="692150"/>
            <a:ext cx="4619625" cy="3463925"/>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http://www.fda.gov/NewsEvents/Newsroom/PressAnnouncements/ucm310542.htm</a:t>
            </a:r>
          </a:p>
          <a:p>
            <a:endParaRPr lang="en-US" smtClean="0"/>
          </a:p>
          <a:p>
            <a:r>
              <a:rPr lang="en-US" smtClean="0"/>
              <a:t>Modified version of Oraquick Advance Rapid HIV 1/2 antibody test for use with oral fluid specimens  </a:t>
            </a:r>
          </a:p>
          <a:p>
            <a:r>
              <a:rPr lang="en-US" smtClean="0"/>
              <a:t>Test kit includes 2 informational books – “HIV, Testing and Me” and “What Your Results mean to You!”</a:t>
            </a:r>
          </a:p>
          <a:p>
            <a:endParaRPr lang="en-US" smtClean="0"/>
          </a:p>
          <a:p>
            <a:r>
              <a:rPr lang="en-US" smtClean="0"/>
              <a:t>Cost - ? At this time (August 2012) </a:t>
            </a:r>
          </a:p>
          <a:p>
            <a:endParaRPr lang="en-US" smtClean="0"/>
          </a:p>
          <a:p>
            <a:r>
              <a:rPr lang="en-US" smtClean="0"/>
              <a:t> - Positive test requires confirmatory test</a:t>
            </a:r>
          </a:p>
          <a:p>
            <a:r>
              <a:rPr lang="en-US" smtClean="0"/>
              <a:t> - According to the FDA, “the test has the potential to identify large numbers of previously undiagnosed HIV infections especially if used by those unlikely to use standard screening methods.” </a:t>
            </a:r>
          </a:p>
          <a:p>
            <a:endParaRPr lang="en-US" smtClean="0"/>
          </a:p>
          <a:p>
            <a:r>
              <a:rPr lang="en-US" smtClean="0"/>
              <a:t>“Clinical studies for self-testing have shown that the OraQuick In-Home HIV Test has an expected performance of 92 percent for test sensitivity, the percentage of results that will be positive when HIV is present. This means that one false negative result would be expected out of every 12 test results in HIV-infected individuals.</a:t>
            </a:r>
          </a:p>
          <a:p>
            <a:r>
              <a:rPr lang="en-US" smtClean="0"/>
              <a:t> </a:t>
            </a:r>
          </a:p>
          <a:p>
            <a:r>
              <a:rPr lang="en-US" smtClean="0"/>
              <a:t>Clinical studies also have shown that the OraQuick In-Home HIV Test has an expected performance of 99.98 percent for test specificity, the percentage of results that will be negative when HIV is not present. This means that one false positive would be expected out of every 5,000 test results in uninfected individuals.”</a:t>
            </a:r>
          </a:p>
          <a:p>
            <a:endParaRPr lang="en-US" smtClean="0"/>
          </a:p>
          <a:p>
            <a:r>
              <a:rPr lang="en-US" smtClean="0"/>
              <a:t>Consumer support center will be available to educate users with information about HIV/AIDS, the proper method for administering the test and guidance on what to do once results have been obtained. </a:t>
            </a:r>
          </a:p>
          <a:p>
            <a:endParaRPr lang="en-US" smtClean="0"/>
          </a:p>
          <a:p>
            <a:r>
              <a:rPr lang="en-US" smtClean="0"/>
              <a:t>The home test will be available in pharmacies, grocery stores and online retailers by October 2012</a:t>
            </a:r>
          </a:p>
          <a:p>
            <a:endParaRPr lang="en-US" smtClean="0"/>
          </a:p>
          <a:p>
            <a:endParaRPr lang="en-US" smtClean="0"/>
          </a:p>
        </p:txBody>
      </p:sp>
    </p:spTree>
    <p:extLst>
      <p:ext uri="{BB962C8B-B14F-4D97-AF65-F5344CB8AC3E}">
        <p14:creationId xmlns:p14="http://schemas.microsoft.com/office/powerpoint/2010/main" val="3164006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1" name="Rectangle 2"/>
          <p:cNvSpPr>
            <a:spLocks noGrp="1" noRot="1" noChangeAspect="1" noChangeArrowheads="1" noTextEdit="1"/>
          </p:cNvSpPr>
          <p:nvPr>
            <p:ph type="sldImg"/>
          </p:nvPr>
        </p:nvSpPr>
        <p:spPr bwMode="auto">
          <a:xfrm>
            <a:off x="1152525" y="693738"/>
            <a:ext cx="4632325" cy="3473450"/>
          </a:xfrm>
          <a:noFill/>
          <a:ln>
            <a:solidFill>
              <a:srgbClr val="000000"/>
            </a:solidFill>
            <a:miter lim="800000"/>
            <a:headEnd/>
            <a:tailEnd/>
          </a:ln>
        </p:spPr>
      </p:sp>
      <p:sp>
        <p:nvSpPr>
          <p:cNvPr id="964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1986211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7" name="Rectangle 2"/>
          <p:cNvSpPr>
            <a:spLocks noGrp="1" noRot="1" noChangeAspect="1" noChangeArrowheads="1" noTextEdit="1"/>
          </p:cNvSpPr>
          <p:nvPr>
            <p:ph type="sldImg"/>
          </p:nvPr>
        </p:nvSpPr>
        <p:spPr bwMode="auto">
          <a:xfrm>
            <a:off x="1152525" y="693738"/>
            <a:ext cx="4632325" cy="3473450"/>
          </a:xfrm>
          <a:noFill/>
          <a:ln>
            <a:solidFill>
              <a:srgbClr val="000000"/>
            </a:solidFill>
            <a:miter lim="800000"/>
            <a:headEnd/>
            <a:tailEnd/>
          </a:ln>
        </p:spPr>
      </p:sp>
      <p:sp>
        <p:nvSpPr>
          <p:cNvPr id="968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3002017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1" name="Rectangle 2"/>
          <p:cNvSpPr>
            <a:spLocks noGrp="1" noRot="1" noChangeAspect="1" noChangeArrowheads="1" noTextEdit="1"/>
          </p:cNvSpPr>
          <p:nvPr>
            <p:ph type="sldImg"/>
          </p:nvPr>
        </p:nvSpPr>
        <p:spPr bwMode="auto">
          <a:xfrm>
            <a:off x="1152525" y="693738"/>
            <a:ext cx="4632325" cy="3473450"/>
          </a:xfrm>
          <a:noFill/>
          <a:ln>
            <a:solidFill>
              <a:srgbClr val="000000"/>
            </a:solidFill>
            <a:miter lim="800000"/>
            <a:headEnd/>
            <a:tailEnd/>
          </a:ln>
        </p:spPr>
      </p:sp>
      <p:sp>
        <p:nvSpPr>
          <p:cNvPr id="969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extLst>
      <p:ext uri="{BB962C8B-B14F-4D97-AF65-F5344CB8AC3E}">
        <p14:creationId xmlns:p14="http://schemas.microsoft.com/office/powerpoint/2010/main" val="760734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all persons between the ages of 13-64</a:t>
            </a:r>
          </a:p>
          <a:p>
            <a:r>
              <a:rPr lang="en-US" dirty="0" smtClean="0"/>
              <a:t>Annual testing for those at greater risk</a:t>
            </a:r>
          </a:p>
          <a:p>
            <a:r>
              <a:rPr lang="en-US" dirty="0" smtClean="0"/>
              <a:t>Offer testing to all pregnant women, and again in 1</a:t>
            </a:r>
            <a:r>
              <a:rPr lang="en-US" baseline="30000" dirty="0" smtClean="0"/>
              <a:t>st</a:t>
            </a:r>
            <a:r>
              <a:rPr lang="en-US" dirty="0" smtClean="0"/>
              <a:t> trimester</a:t>
            </a:r>
            <a:endParaRPr lang="en-US" dirty="0"/>
          </a:p>
        </p:txBody>
      </p:sp>
      <p:sp>
        <p:nvSpPr>
          <p:cNvPr id="4" name="Slide Number Placeholder 3"/>
          <p:cNvSpPr>
            <a:spLocks noGrp="1"/>
          </p:cNvSpPr>
          <p:nvPr>
            <p:ph type="sldNum" sz="quarter" idx="10"/>
          </p:nvPr>
        </p:nvSpPr>
        <p:spPr/>
        <p:txBody>
          <a:bodyPr/>
          <a:lstStyle/>
          <a:p>
            <a:fld id="{D2769D25-B429-4F3C-B1F6-8EC3DBFC322D}" type="slidenum">
              <a:rPr lang="en-US" smtClean="0"/>
              <a:t>33</a:t>
            </a:fld>
            <a:endParaRPr lang="en-US"/>
          </a:p>
        </p:txBody>
      </p:sp>
    </p:spTree>
    <p:extLst>
      <p:ext uri="{BB962C8B-B14F-4D97-AF65-F5344CB8AC3E}">
        <p14:creationId xmlns:p14="http://schemas.microsoft.com/office/powerpoint/2010/main" val="547034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701675" y="4419600"/>
            <a:ext cx="5616575" cy="4187825"/>
          </a:xfrm>
          <a:prstGeom prst="rect">
            <a:avLst/>
          </a:prstGeom>
          <a:noFill/>
        </p:spPr>
        <p:txBody>
          <a:bodyPr/>
          <a:lstStyle/>
          <a:p>
            <a:r>
              <a:rPr lang="en-US" altLang="en-US" b="1" smtClean="0">
                <a:latin typeface="Arial" panose="020B0604020202020204" pitchFamily="34" charset="0"/>
              </a:rPr>
              <a:t>*Start Audio*</a:t>
            </a:r>
          </a:p>
          <a:p>
            <a:r>
              <a:rPr lang="en-US" altLang="en-US" smtClean="0">
                <a:latin typeface="Arial" panose="020B0604020202020204" pitchFamily="34" charset="0"/>
              </a:rPr>
              <a:t>At this time I would ask our speaker to please disclose any commercial relationships that he/she may have.</a:t>
            </a:r>
          </a:p>
        </p:txBody>
      </p:sp>
      <p:sp>
        <p:nvSpPr>
          <p:cNvPr id="419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B17FD4-17E0-41ED-BCFD-1D2B9583BE2B}"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1110718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69D25-B429-4F3C-B1F6-8EC3DBFC322D}" type="slidenum">
              <a:rPr lang="en-US" smtClean="0"/>
              <a:t>35</a:t>
            </a:fld>
            <a:endParaRPr lang="en-US"/>
          </a:p>
        </p:txBody>
      </p:sp>
    </p:spTree>
    <p:extLst>
      <p:ext uri="{BB962C8B-B14F-4D97-AF65-F5344CB8AC3E}">
        <p14:creationId xmlns:p14="http://schemas.microsoft.com/office/powerpoint/2010/main" val="101396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69D25-B429-4F3C-B1F6-8EC3DBFC322D}" type="slidenum">
              <a:rPr lang="en-US" smtClean="0"/>
              <a:t>5</a:t>
            </a:fld>
            <a:endParaRPr lang="en-US"/>
          </a:p>
        </p:txBody>
      </p:sp>
    </p:spTree>
    <p:extLst>
      <p:ext uri="{BB962C8B-B14F-4D97-AF65-F5344CB8AC3E}">
        <p14:creationId xmlns:p14="http://schemas.microsoft.com/office/powerpoint/2010/main" val="154248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769D25-B429-4F3C-B1F6-8EC3DBFC322D}" type="slidenum">
              <a:rPr lang="en-US" smtClean="0"/>
              <a:t>6</a:t>
            </a:fld>
            <a:endParaRPr lang="en-US"/>
          </a:p>
        </p:txBody>
      </p:sp>
    </p:spTree>
    <p:extLst>
      <p:ext uri="{BB962C8B-B14F-4D97-AF65-F5344CB8AC3E}">
        <p14:creationId xmlns:p14="http://schemas.microsoft.com/office/powerpoint/2010/main" val="333402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Rot="1" noChangeAspect="1" noChangeArrowheads="1" noTextEdit="1"/>
          </p:cNvSpPr>
          <p:nvPr>
            <p:ph type="sldImg"/>
          </p:nvPr>
        </p:nvSpPr>
        <p:spPr bwMode="auto">
          <a:xfrm>
            <a:off x="1152525" y="693738"/>
            <a:ext cx="4632325" cy="3473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386846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132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09" indent="-285734">
              <a:defRPr>
                <a:solidFill>
                  <a:schemeClr val="tx1"/>
                </a:solidFill>
                <a:latin typeface="Tahoma" pitchFamily="34" charset="0"/>
              </a:defRPr>
            </a:lvl2pPr>
            <a:lvl3pPr marL="1142937" indent="-228587">
              <a:defRPr>
                <a:solidFill>
                  <a:schemeClr val="tx1"/>
                </a:solidFill>
                <a:latin typeface="Tahoma" pitchFamily="34" charset="0"/>
              </a:defRPr>
            </a:lvl3pPr>
            <a:lvl4pPr marL="1600111" indent="-228587">
              <a:defRPr>
                <a:solidFill>
                  <a:schemeClr val="tx1"/>
                </a:solidFill>
                <a:latin typeface="Tahoma" pitchFamily="34" charset="0"/>
              </a:defRPr>
            </a:lvl4pPr>
            <a:lvl5pPr marL="2057287" indent="-228587">
              <a:defRPr>
                <a:solidFill>
                  <a:schemeClr val="tx1"/>
                </a:solidFill>
                <a:latin typeface="Tahoma" pitchFamily="34" charset="0"/>
              </a:defRPr>
            </a:lvl5pPr>
            <a:lvl6pPr marL="2514461" indent="-228587" fontAlgn="base">
              <a:spcBef>
                <a:spcPct val="0"/>
              </a:spcBef>
              <a:spcAft>
                <a:spcPct val="0"/>
              </a:spcAft>
              <a:defRPr>
                <a:solidFill>
                  <a:schemeClr val="tx1"/>
                </a:solidFill>
                <a:latin typeface="Tahoma" pitchFamily="34" charset="0"/>
              </a:defRPr>
            </a:lvl6pPr>
            <a:lvl7pPr marL="2971635" indent="-228587" fontAlgn="base">
              <a:spcBef>
                <a:spcPct val="0"/>
              </a:spcBef>
              <a:spcAft>
                <a:spcPct val="0"/>
              </a:spcAft>
              <a:defRPr>
                <a:solidFill>
                  <a:schemeClr val="tx1"/>
                </a:solidFill>
                <a:latin typeface="Tahoma" pitchFamily="34" charset="0"/>
              </a:defRPr>
            </a:lvl7pPr>
            <a:lvl8pPr marL="3428811" indent="-228587" fontAlgn="base">
              <a:spcBef>
                <a:spcPct val="0"/>
              </a:spcBef>
              <a:spcAft>
                <a:spcPct val="0"/>
              </a:spcAft>
              <a:defRPr>
                <a:solidFill>
                  <a:schemeClr val="tx1"/>
                </a:solidFill>
                <a:latin typeface="Tahoma" pitchFamily="34" charset="0"/>
              </a:defRPr>
            </a:lvl8pPr>
            <a:lvl9pPr marL="3885985" indent="-228587" fontAlgn="base">
              <a:spcBef>
                <a:spcPct val="0"/>
              </a:spcBef>
              <a:spcAft>
                <a:spcPct val="0"/>
              </a:spcAft>
              <a:defRPr>
                <a:solidFill>
                  <a:schemeClr val="tx1"/>
                </a:solidFill>
                <a:latin typeface="Tahoma" pitchFamily="34" charset="0"/>
              </a:defRPr>
            </a:lvl9pPr>
          </a:lstStyle>
          <a:p>
            <a:pPr fontAlgn="base">
              <a:spcBef>
                <a:spcPct val="0"/>
              </a:spcBef>
              <a:spcAft>
                <a:spcPct val="0"/>
              </a:spcAft>
              <a:defRPr/>
            </a:pPr>
            <a:fld id="{7DE4EB7F-857A-44F1-8535-E7F1DCC49392}" type="slidenum">
              <a:rPr lang="en-US" smtClean="0">
                <a:solidFill>
                  <a:srgbClr val="000000"/>
                </a:solidFill>
                <a:latin typeface="Arial" charset="0"/>
              </a:rPr>
              <a:pPr fontAlgn="base">
                <a:spcBef>
                  <a:spcPct val="0"/>
                </a:spcBef>
                <a:spcAft>
                  <a:spcPct val="0"/>
                </a:spcAft>
                <a:defRPr/>
              </a:pPr>
              <a:t>10</a:t>
            </a:fld>
            <a:endParaRPr lang="en-US" smtClean="0">
              <a:solidFill>
                <a:srgbClr val="000000"/>
              </a:solidFill>
              <a:latin typeface="Arial" charset="0"/>
            </a:endParaRPr>
          </a:p>
        </p:txBody>
      </p:sp>
      <p:sp>
        <p:nvSpPr>
          <p:cNvPr id="90115"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1133105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4DEC8D-18A2-462F-8EF2-36C50F96D702}" type="slidenum">
              <a:rPr lang="en-US" smtClean="0">
                <a:solidFill>
                  <a:srgbClr val="000000"/>
                </a:solidFill>
                <a:latin typeface="Arial" pitchFamily="34" charset="0"/>
              </a:rPr>
              <a:pPr fontAlgn="base">
                <a:spcBef>
                  <a:spcPct val="0"/>
                </a:spcBef>
                <a:spcAft>
                  <a:spcPct val="0"/>
                </a:spcAft>
                <a:defRPr/>
              </a:pPr>
              <a:t>11</a:t>
            </a:fld>
            <a:endParaRPr lang="en-US" smtClean="0">
              <a:solidFill>
                <a:srgbClr val="000000"/>
              </a:solidFill>
              <a:latin typeface="Arial" pitchFamily="34" charset="0"/>
            </a:endParaRPr>
          </a:p>
        </p:txBody>
      </p:sp>
      <p:sp>
        <p:nvSpPr>
          <p:cNvPr id="972803" name="Rectangle 2"/>
          <p:cNvSpPr>
            <a:spLocks noGrp="1" noRot="1" noChangeAspect="1" noChangeArrowheads="1" noTextEdit="1"/>
          </p:cNvSpPr>
          <p:nvPr>
            <p:ph type="sldImg"/>
          </p:nvPr>
        </p:nvSpPr>
        <p:spPr bwMode="auto">
          <a:xfrm>
            <a:off x="1181100" y="696913"/>
            <a:ext cx="4648200" cy="3486150"/>
          </a:xfrm>
          <a:noFill/>
          <a:ln>
            <a:solidFill>
              <a:srgbClr val="000000"/>
            </a:solidFill>
            <a:miter lim="800000"/>
            <a:headEnd/>
            <a:tailEnd/>
          </a:ln>
        </p:spPr>
      </p:sp>
      <p:sp>
        <p:nvSpPr>
          <p:cNvPr id="972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HIV infection is the most important known risk factor for progression from latent TB infection to TB disease. Progression to TB disease is often rapid among people infected with HIV and can be deadly. In addition, TB outbreaks can rapidly expand in patient groups infected with HIV.</a:t>
            </a:r>
          </a:p>
        </p:txBody>
      </p:sp>
    </p:spTree>
    <p:extLst>
      <p:ext uri="{BB962C8B-B14F-4D97-AF65-F5344CB8AC3E}">
        <p14:creationId xmlns:p14="http://schemas.microsoft.com/office/powerpoint/2010/main" val="3305719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3825"/>
            <a:ext cx="7772400" cy="1470025"/>
          </a:xfrm>
        </p:spPr>
        <p:txBody>
          <a:bodyPr/>
          <a:lstStyle>
            <a:lvl1pPr>
              <a:defRPr>
                <a:solidFill>
                  <a:srgbClr val="0B4094"/>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419600"/>
            <a:ext cx="6400800" cy="1752600"/>
          </a:xfrm>
        </p:spPr>
        <p:txBody>
          <a:bodyPr/>
          <a:lstStyle>
            <a:lvl1pPr marL="0" indent="0" algn="ctr">
              <a:buNone/>
              <a:defRPr>
                <a:solidFill>
                  <a:srgbClr val="25408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0F07559F-B460-4081-B504-D9BAE62CBC3B}" type="slidenum">
              <a:rPr lang="en-US">
                <a:solidFill>
                  <a:prstClr val="black">
                    <a:tint val="75000"/>
                  </a:prstClr>
                </a:solidFill>
              </a:rPr>
              <a:pPr>
                <a:defRPr/>
              </a:pPr>
              <a:t>‹#›</a:t>
            </a:fld>
            <a:endParaRPr lang="en-US">
              <a:solidFill>
                <a:prstClr val="black">
                  <a:tint val="75000"/>
                </a:prstClr>
              </a:solidFill>
            </a:endParaRPr>
          </a:p>
        </p:txBody>
      </p:sp>
      <p:pic>
        <p:nvPicPr>
          <p:cNvPr id="10"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1149823" cy="11498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1800" y="639359"/>
            <a:ext cx="1792287" cy="63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3306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408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rgbClr val="25408F"/>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51C76CC5-22A4-4AE5-BE33-E6B06D519986}" type="slidenum">
              <a:rPr lang="en-US"/>
              <a:pPr>
                <a:defRPr/>
              </a:pPr>
              <a:t>‹#›</a:t>
            </a:fld>
            <a:endParaRPr lang="en-US"/>
          </a:p>
        </p:txBody>
      </p:sp>
      <p:sp>
        <p:nvSpPr>
          <p:cNvPr id="10" name="Rectangle 9"/>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AIDS Education and Training Center</a:t>
            </a:r>
          </a:p>
        </p:txBody>
      </p:sp>
      <p:pic>
        <p:nvPicPr>
          <p:cNvPr id="12"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5627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solidFill>
                  <a:srgbClr val="25408F"/>
                </a:solidFill>
              </a:defRPr>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DEF5B0F6-9F81-44C9-AEB5-8F2734776804}" type="slidenum">
              <a:rPr lang="en-US"/>
              <a:pPr>
                <a:defRPr/>
              </a:pPr>
              <a:t>‹#›</a:t>
            </a:fld>
            <a:endParaRPr lang="en-US"/>
          </a:p>
        </p:txBody>
      </p:sp>
      <p:pic>
        <p:nvPicPr>
          <p:cNvPr id="10"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69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pic>
        <p:nvPicPr>
          <p:cNvPr id="8"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5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ar only">
    <p:spTree>
      <p:nvGrpSpPr>
        <p:cNvPr id="1" name=""/>
        <p:cNvGrpSpPr/>
        <p:nvPr/>
      </p:nvGrpSpPr>
      <p:grpSpPr>
        <a:xfrm>
          <a:off x="0" y="0"/>
          <a:ext cx="0" cy="0"/>
          <a:chOff x="0" y="0"/>
          <a:chExt cx="0" cy="0"/>
        </a:xfrm>
      </p:grpSpPr>
      <p:sp>
        <p:nvSpPr>
          <p:cNvPr id="9" name="Rectangle 8"/>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AIDS Education and Training Center</a:t>
            </a:r>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3791C920-049A-45E2-9F86-41C197878FC1}" type="slidenum">
              <a:rPr lang="en-US"/>
              <a:pPr>
                <a:defRPr/>
              </a:pPr>
              <a:t>‹#›</a:t>
            </a:fld>
            <a:endParaRPr lang="en-US"/>
          </a:p>
        </p:txBody>
      </p:sp>
      <p:pic>
        <p:nvPicPr>
          <p:cNvPr id="8"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78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r>
              <a:rPr lang="sv-SE" smtClean="0"/>
              <a:t>Linda R. Frank, PhD, MSN, ACRN, FAAN</a:t>
            </a:r>
            <a:endParaRPr lang="en-US"/>
          </a:p>
        </p:txBody>
      </p:sp>
      <p:sp>
        <p:nvSpPr>
          <p:cNvPr id="4" name="Slide Number Placeholder 5"/>
          <p:cNvSpPr>
            <a:spLocks noGrp="1"/>
          </p:cNvSpPr>
          <p:nvPr>
            <p:ph type="sldNum" sz="quarter" idx="12"/>
          </p:nvPr>
        </p:nvSpPr>
        <p:spPr/>
        <p:txBody>
          <a:bodyPr/>
          <a:lstStyle>
            <a:lvl1pPr>
              <a:defRPr/>
            </a:lvl1pPr>
          </a:lstStyle>
          <a:p>
            <a:pPr>
              <a:defRPr/>
            </a:pPr>
            <a:fld id="{F279121A-1C2D-4520-9B96-59342874B0A6}" type="slidenum">
              <a:rPr lang="en-US"/>
              <a:pPr>
                <a:defRPr/>
              </a:pPr>
              <a:t>‹#›</a:t>
            </a:fld>
            <a:endParaRPr lang="en-US"/>
          </a:p>
        </p:txBody>
      </p:sp>
    </p:spTree>
    <p:extLst>
      <p:ext uri="{BB962C8B-B14F-4D97-AF65-F5344CB8AC3E}">
        <p14:creationId xmlns:p14="http://schemas.microsoft.com/office/powerpoint/2010/main" val="111079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C765A441-70E2-41FD-8AA0-C4E0DFB2B97E}" type="slidenum">
              <a:rPr lang="en-US"/>
              <a:pPr>
                <a:defRPr/>
              </a:pPr>
              <a:t>‹#›</a:t>
            </a:fld>
            <a:endParaRPr lang="en-US"/>
          </a:p>
        </p:txBody>
      </p:sp>
      <p:pic>
        <p:nvPicPr>
          <p:cNvPr id="10"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71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userDrawn="1"/>
        </p:nvSpPr>
        <p:spPr>
          <a:xfrm>
            <a:off x="0" y="6629400"/>
            <a:ext cx="9144000" cy="237066"/>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2854892" y="6675120"/>
            <a:ext cx="3442674" cy="276999"/>
          </a:xfrm>
          <a:prstGeom prst="rect">
            <a:avLst/>
          </a:prstGeom>
        </p:spPr>
        <p:txBody>
          <a:bodyPr wrap="none">
            <a:spAutoFit/>
          </a:bodyPr>
          <a:lstStyle/>
          <a:p>
            <a:pPr algn="ctr" rtl="0"/>
            <a:r>
              <a:rPr lang="en-US" sz="1800" b="0" i="0" u="none" strike="noStrike" kern="1200" baseline="30000" dirty="0" smtClean="0">
                <a:solidFill>
                  <a:srgbClr val="EBC900"/>
                </a:solidFill>
                <a:latin typeface="Arial" charset="0"/>
                <a:ea typeface="+mn-ea"/>
                <a:cs typeface="+mn-cs"/>
              </a:rPr>
              <a:t>MidAtlantic AIDS Education and Training Center</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C7C4BD7D-D6D9-4C31-9806-68DFA598F3B8}" type="slidenum">
              <a:rPr lang="en-US"/>
              <a:pPr>
                <a:defRPr/>
              </a:pPr>
              <a:t>‹#›</a:t>
            </a:fld>
            <a:endParaRPr lang="en-US"/>
          </a:p>
        </p:txBody>
      </p:sp>
      <p:pic>
        <p:nvPicPr>
          <p:cNvPr id="9" name="Picture 2" descr="T:\Marketing and Print Templates-Materials\Logo\MAAETC-logo-color-4Web-4PP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239933"/>
            <a:ext cx="618067" cy="6180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Marketing and Print Templates-Materials\Logo\NCRC-MidAtlantic--ID-4PPT-WEB.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559" y="6548966"/>
            <a:ext cx="874854" cy="30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3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93F6F1-7C3C-40F5-A1B3-9BB9FD4D15A8}" type="slidenum">
              <a:rPr lang="en-US"/>
              <a:pPr>
                <a:defRPr/>
              </a:pPr>
              <a:t>‹#›</a:t>
            </a:fld>
            <a:endParaRPr lang="en-US"/>
          </a:p>
        </p:txBody>
      </p:sp>
    </p:spTree>
    <p:extLst>
      <p:ext uri="{BB962C8B-B14F-4D97-AF65-F5344CB8AC3E}">
        <p14:creationId xmlns:p14="http://schemas.microsoft.com/office/powerpoint/2010/main" val="203330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bright="70000" contrast="-70000"/>
            <a:extLst>
              <a:ext uri="{BEBA8EAE-BF5A-486C-A8C5-ECC9F3942E4B}">
                <a14:imgProps xmlns:a14="http://schemas.microsoft.com/office/drawing/2010/main">
                  <a14:imgLayer r:embed="rId12">
                    <a14:imgEffect>
                      <a14:colorTemperature colorTemp="2979"/>
                    </a14:imgEffect>
                    <a14:imgEffect>
                      <a14:saturation sat="2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762000" y="6172200"/>
            <a:ext cx="792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0104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19" r:id="rId2"/>
    <p:sldLayoutId id="2147483721" r:id="rId3"/>
    <p:sldLayoutId id="2147483723" r:id="rId4"/>
    <p:sldLayoutId id="2147483739" r:id="rId5"/>
    <p:sldLayoutId id="2147483716" r:id="rId6"/>
    <p:sldLayoutId id="2147483724" r:id="rId7"/>
    <p:sldLayoutId id="2147483725" r:id="rId8"/>
    <p:sldLayoutId id="2147483717" r:id="rId9"/>
  </p:sldLayoutIdLst>
  <p:timing>
    <p:tnLst>
      <p:par>
        <p:cTn id="1" dur="indefinite" restart="never" nodeType="tmRoot"/>
      </p:par>
    </p:tnLst>
  </p:timing>
  <p:hf hdr="0" dt="0"/>
  <p:txStyles>
    <p:titleStyle>
      <a:lvl1pPr algn="ctr" rtl="0" eaLnBrk="0" fontAlgn="base" hangingPunct="0">
        <a:spcBef>
          <a:spcPct val="0"/>
        </a:spcBef>
        <a:spcAft>
          <a:spcPct val="0"/>
        </a:spcAft>
        <a:defRPr sz="3600" kern="1200">
          <a:solidFill>
            <a:srgbClr val="25408F"/>
          </a:solidFill>
          <a:latin typeface="+mj-lt"/>
          <a:ea typeface="+mj-ea"/>
          <a:cs typeface="Arial" pitchFamily="34" charset="0"/>
        </a:defRPr>
      </a:lvl1pPr>
      <a:lvl2pPr algn="ctr" rtl="0" eaLnBrk="0" fontAlgn="base" hangingPunct="0">
        <a:spcBef>
          <a:spcPct val="0"/>
        </a:spcBef>
        <a:spcAft>
          <a:spcPct val="0"/>
        </a:spcAft>
        <a:defRPr sz="4400">
          <a:solidFill>
            <a:srgbClr val="C00000"/>
          </a:solidFill>
          <a:latin typeface="Arial" charset="0"/>
          <a:cs typeface="Arial" charset="0"/>
        </a:defRPr>
      </a:lvl2pPr>
      <a:lvl3pPr algn="ctr" rtl="0" eaLnBrk="0" fontAlgn="base" hangingPunct="0">
        <a:spcBef>
          <a:spcPct val="0"/>
        </a:spcBef>
        <a:spcAft>
          <a:spcPct val="0"/>
        </a:spcAft>
        <a:defRPr sz="4400">
          <a:solidFill>
            <a:srgbClr val="C00000"/>
          </a:solidFill>
          <a:latin typeface="Arial" charset="0"/>
          <a:cs typeface="Arial" charset="0"/>
        </a:defRPr>
      </a:lvl3pPr>
      <a:lvl4pPr algn="ctr" rtl="0" eaLnBrk="0" fontAlgn="base" hangingPunct="0">
        <a:spcBef>
          <a:spcPct val="0"/>
        </a:spcBef>
        <a:spcAft>
          <a:spcPct val="0"/>
        </a:spcAft>
        <a:defRPr sz="4400">
          <a:solidFill>
            <a:srgbClr val="C00000"/>
          </a:solidFill>
          <a:latin typeface="Arial" charset="0"/>
          <a:cs typeface="Arial" charset="0"/>
        </a:defRPr>
      </a:lvl4pPr>
      <a:lvl5pPr algn="ctr" rtl="0" eaLnBrk="0" fontAlgn="base" hangingPunct="0">
        <a:spcBef>
          <a:spcPct val="0"/>
        </a:spcBef>
        <a:spcAft>
          <a:spcPct val="0"/>
        </a:spcAft>
        <a:defRPr sz="4400">
          <a:solidFill>
            <a:srgbClr val="C00000"/>
          </a:solidFill>
          <a:latin typeface="Arial" charset="0"/>
          <a:cs typeface="Arial" charset="0"/>
        </a:defRPr>
      </a:lvl5pPr>
      <a:lvl6pPr marL="457200" algn="ctr" rtl="0" fontAlgn="base">
        <a:spcBef>
          <a:spcPct val="0"/>
        </a:spcBef>
        <a:spcAft>
          <a:spcPct val="0"/>
        </a:spcAft>
        <a:defRPr sz="4400">
          <a:solidFill>
            <a:srgbClr val="C00000"/>
          </a:solidFill>
          <a:latin typeface="Arial" charset="0"/>
          <a:cs typeface="Arial" charset="0"/>
        </a:defRPr>
      </a:lvl6pPr>
      <a:lvl7pPr marL="914400" algn="ctr" rtl="0" fontAlgn="base">
        <a:spcBef>
          <a:spcPct val="0"/>
        </a:spcBef>
        <a:spcAft>
          <a:spcPct val="0"/>
        </a:spcAft>
        <a:defRPr sz="4400">
          <a:solidFill>
            <a:srgbClr val="C00000"/>
          </a:solidFill>
          <a:latin typeface="Arial" charset="0"/>
          <a:cs typeface="Arial" charset="0"/>
        </a:defRPr>
      </a:lvl7pPr>
      <a:lvl8pPr marL="1371600" algn="ctr" rtl="0" fontAlgn="base">
        <a:spcBef>
          <a:spcPct val="0"/>
        </a:spcBef>
        <a:spcAft>
          <a:spcPct val="0"/>
        </a:spcAft>
        <a:defRPr sz="4400">
          <a:solidFill>
            <a:srgbClr val="C00000"/>
          </a:solidFill>
          <a:latin typeface="Arial" charset="0"/>
          <a:cs typeface="Arial" charset="0"/>
        </a:defRPr>
      </a:lvl8pPr>
      <a:lvl9pPr marL="1828800" algn="ctr" rtl="0" fontAlgn="base">
        <a:spcBef>
          <a:spcPct val="0"/>
        </a:spcBef>
        <a:spcAft>
          <a:spcPct val="0"/>
        </a:spcAft>
        <a:defRPr sz="4400">
          <a:solidFill>
            <a:srgbClr val="C00000"/>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000" kern="1200">
          <a:solidFill>
            <a:srgbClr val="25408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1600" kern="1200">
          <a:solidFill>
            <a:srgbClr val="25408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5.emf"/><Relationship Id="rId4" Type="http://schemas.openxmlformats.org/officeDocument/2006/relationships/customXml" Target="../ink/ink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5.xml"/><Relationship Id="rId7" Type="http://schemas.openxmlformats.org/officeDocument/2006/relationships/image" Target="../media/image7.emf"/><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emf"/><Relationship Id="rId11" Type="http://schemas.openxmlformats.org/officeDocument/2006/relationships/image" Target="../media/image11.jpeg"/><Relationship Id="rId5" Type="http://schemas.openxmlformats.org/officeDocument/2006/relationships/image" Target="../media/image5.emf"/><Relationship Id="rId10" Type="http://schemas.openxmlformats.org/officeDocument/2006/relationships/image" Target="../media/image10.jpeg"/><Relationship Id="rId4" Type="http://schemas.openxmlformats.org/officeDocument/2006/relationships/image" Target="../media/image4.emf"/><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kff.org/hivaids/state-indicator/hiv-testing-rate-ever-test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25408F"/>
                </a:solidFill>
              </a:rPr>
              <a:t>Overview of HIV Testing:</a:t>
            </a:r>
            <a:br>
              <a:rPr lang="en-US" dirty="0" smtClean="0">
                <a:solidFill>
                  <a:srgbClr val="25408F"/>
                </a:solidFill>
              </a:rPr>
            </a:br>
            <a:r>
              <a:rPr lang="en-US" dirty="0" smtClean="0">
                <a:solidFill>
                  <a:srgbClr val="25408F"/>
                </a:solidFill>
              </a:rPr>
              <a:t>CDC Recommendations, WV Law, Implementation</a:t>
            </a:r>
            <a:endParaRPr lang="en-US" dirty="0">
              <a:solidFill>
                <a:srgbClr val="25408F"/>
              </a:solidFill>
            </a:endParaRPr>
          </a:p>
        </p:txBody>
      </p:sp>
      <p:sp>
        <p:nvSpPr>
          <p:cNvPr id="3" name="Subtitle 2"/>
          <p:cNvSpPr>
            <a:spLocks noGrp="1"/>
          </p:cNvSpPr>
          <p:nvPr>
            <p:ph type="subTitle" idx="1"/>
          </p:nvPr>
        </p:nvSpPr>
        <p:spPr/>
        <p:txBody>
          <a:bodyPr>
            <a:normAutofit lnSpcReduction="10000"/>
          </a:bodyPr>
          <a:lstStyle/>
          <a:p>
            <a:r>
              <a:rPr lang="en-US" dirty="0">
                <a:latin typeface="Arial" panose="020B0604020202020204" pitchFamily="34" charset="0"/>
                <a:cs typeface="Arial" panose="020B0604020202020204" pitchFamily="34" charset="0"/>
              </a:rPr>
              <a:t>Carolyn Kidd RN </a:t>
            </a:r>
            <a:r>
              <a:rPr lang="en-US" dirty="0" smtClean="0">
                <a:latin typeface="Arial" panose="020B0604020202020204" pitchFamily="34" charset="0"/>
                <a:cs typeface="Arial" panose="020B0604020202020204" pitchFamily="34" charset="0"/>
              </a:rPr>
              <a:t>ACRN</a:t>
            </a:r>
          </a:p>
          <a:p>
            <a:r>
              <a:rPr lang="en-US" dirty="0" smtClean="0">
                <a:latin typeface="Arial" panose="020B0604020202020204" pitchFamily="34" charset="0"/>
                <a:cs typeface="Arial" panose="020B0604020202020204" pitchFamily="34" charset="0"/>
              </a:rPr>
              <a:t>Clinical Nurse Educator</a:t>
            </a:r>
          </a:p>
          <a:p>
            <a:r>
              <a:rPr lang="en-US" dirty="0" err="1" smtClean="0">
                <a:latin typeface="Arial" panose="020B0604020202020204" pitchFamily="34" charset="0"/>
                <a:cs typeface="Arial" panose="020B0604020202020204" pitchFamily="34" charset="0"/>
              </a:rPr>
              <a:t>MidAtlantic</a:t>
            </a:r>
            <a:r>
              <a:rPr lang="en-US" dirty="0" smtClean="0">
                <a:latin typeface="Arial" panose="020B0604020202020204" pitchFamily="34" charset="0"/>
                <a:cs typeface="Arial" panose="020B0604020202020204" pitchFamily="34" charset="0"/>
              </a:rPr>
              <a:t> AETC</a:t>
            </a:r>
          </a:p>
          <a:p>
            <a:r>
              <a:rPr lang="en-US" dirty="0" smtClean="0">
                <a:latin typeface="Arial" panose="020B0604020202020204" pitchFamily="34" charset="0"/>
                <a:cs typeface="Arial" panose="020B0604020202020204" pitchFamily="34" charset="0"/>
              </a:rPr>
              <a:t>WV Regional Partner</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0F07559F-B460-4081-B504-D9BAE62CBC3B}" type="slidenum">
              <a:rPr lang="en-US" smtClean="0">
                <a:solidFill>
                  <a:prstClr val="black">
                    <a:tint val="75000"/>
                  </a:prstClr>
                </a:solidFill>
              </a:rPr>
              <a:pPr>
                <a:defRPr/>
              </a:pPr>
              <a:t>1</a:t>
            </a:fld>
            <a:endParaRPr lang="en-US">
              <a:solidFill>
                <a:prstClr val="black">
                  <a:tint val="75000"/>
                </a:prstClr>
              </a:solidFill>
            </a:endParaRPr>
          </a:p>
        </p:txBody>
      </p:sp>
    </p:spTree>
    <p:extLst>
      <p:ext uri="{BB962C8B-B14F-4D97-AF65-F5344CB8AC3E}">
        <p14:creationId xmlns:p14="http://schemas.microsoft.com/office/powerpoint/2010/main" val="2752027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304800"/>
            <a:ext cx="5943600" cy="1466850"/>
          </a:xfrm>
        </p:spPr>
        <p:txBody>
          <a:bodyPr>
            <a:noAutofit/>
          </a:bodyPr>
          <a:lstStyle/>
          <a:p>
            <a:pPr eaLnBrk="1" hangingPunct="1"/>
            <a:r>
              <a:rPr lang="en-US" sz="2400" dirty="0"/>
              <a:t>Revised CDC HIV Testing Recommendations</a:t>
            </a:r>
            <a:br>
              <a:rPr lang="en-US" sz="2400" dirty="0"/>
            </a:br>
            <a:r>
              <a:rPr lang="en-US" sz="2400" dirty="0"/>
              <a:t>Released September 2006</a:t>
            </a:r>
          </a:p>
        </p:txBody>
      </p:sp>
      <p:sp>
        <p:nvSpPr>
          <p:cNvPr id="65539" name="Rectangle 3"/>
          <p:cNvSpPr>
            <a:spLocks noGrp="1" noChangeArrowheads="1"/>
          </p:cNvSpPr>
          <p:nvPr>
            <p:ph type="body" idx="1"/>
          </p:nvPr>
        </p:nvSpPr>
        <p:spPr>
          <a:xfrm>
            <a:off x="1491430" y="1943101"/>
            <a:ext cx="6216446" cy="3295804"/>
          </a:xfrm>
        </p:spPr>
        <p:txBody>
          <a:bodyPr>
            <a:normAutofit lnSpcReduction="10000"/>
          </a:bodyPr>
          <a:lstStyle/>
          <a:p>
            <a:pPr eaLnBrk="1" hangingPunct="1">
              <a:lnSpc>
                <a:spcPct val="90000"/>
              </a:lnSpc>
              <a:buClr>
                <a:schemeClr val="bg1"/>
              </a:buClr>
            </a:pPr>
            <a:r>
              <a:rPr lang="en-US" sz="2000" dirty="0"/>
              <a:t>Rationale and Objectives:</a:t>
            </a:r>
          </a:p>
          <a:p>
            <a:pPr eaLnBrk="1" hangingPunct="1">
              <a:lnSpc>
                <a:spcPct val="90000"/>
              </a:lnSpc>
              <a:buClr>
                <a:schemeClr val="bg1"/>
              </a:buClr>
            </a:pPr>
            <a:endParaRPr lang="en-US" sz="750" dirty="0"/>
          </a:p>
          <a:p>
            <a:pPr lvl="1" eaLnBrk="1" hangingPunct="1">
              <a:lnSpc>
                <a:spcPct val="90000"/>
              </a:lnSpc>
              <a:buClr>
                <a:schemeClr val="bg1"/>
              </a:buClr>
            </a:pPr>
            <a:r>
              <a:rPr lang="en-US" sz="1800" dirty="0"/>
              <a:t>Increase the number of people who know their HIV status thereby reducing the number of new infections</a:t>
            </a:r>
          </a:p>
          <a:p>
            <a:pPr lvl="1" eaLnBrk="1" hangingPunct="1">
              <a:lnSpc>
                <a:spcPct val="90000"/>
              </a:lnSpc>
              <a:buClr>
                <a:schemeClr val="bg1"/>
              </a:buClr>
            </a:pPr>
            <a:endParaRPr lang="en-US" sz="563" dirty="0"/>
          </a:p>
          <a:p>
            <a:pPr lvl="1" eaLnBrk="1" hangingPunct="1">
              <a:lnSpc>
                <a:spcPct val="90000"/>
              </a:lnSpc>
              <a:buClr>
                <a:schemeClr val="bg1"/>
              </a:buClr>
            </a:pPr>
            <a:r>
              <a:rPr lang="en-US" sz="1800" dirty="0"/>
              <a:t>Increase  HIV screening of patients, including pregnant women in health care settings</a:t>
            </a:r>
          </a:p>
          <a:p>
            <a:pPr lvl="1" eaLnBrk="1" hangingPunct="1">
              <a:lnSpc>
                <a:spcPct val="90000"/>
              </a:lnSpc>
              <a:buClr>
                <a:schemeClr val="bg1"/>
              </a:buClr>
            </a:pPr>
            <a:endParaRPr lang="en-US" sz="563" dirty="0"/>
          </a:p>
          <a:p>
            <a:pPr lvl="1" eaLnBrk="1" hangingPunct="1">
              <a:lnSpc>
                <a:spcPct val="90000"/>
              </a:lnSpc>
              <a:buClr>
                <a:schemeClr val="bg1"/>
              </a:buClr>
            </a:pPr>
            <a:r>
              <a:rPr lang="en-US" sz="1800" dirty="0"/>
              <a:t>Foster earlier detection of HIV disease</a:t>
            </a:r>
          </a:p>
          <a:p>
            <a:pPr lvl="1" eaLnBrk="1" hangingPunct="1">
              <a:lnSpc>
                <a:spcPct val="90000"/>
              </a:lnSpc>
              <a:buClr>
                <a:schemeClr val="bg1"/>
              </a:buClr>
            </a:pPr>
            <a:endParaRPr lang="en-US" sz="563" dirty="0"/>
          </a:p>
          <a:p>
            <a:pPr lvl="1" eaLnBrk="1" hangingPunct="1">
              <a:lnSpc>
                <a:spcPct val="90000"/>
              </a:lnSpc>
              <a:buClr>
                <a:schemeClr val="bg1"/>
              </a:buClr>
            </a:pPr>
            <a:r>
              <a:rPr lang="en-US" sz="1800" dirty="0"/>
              <a:t>Identify persons with unrecognized  HIV, counsel and link to services</a:t>
            </a:r>
          </a:p>
          <a:p>
            <a:pPr lvl="1" eaLnBrk="1" hangingPunct="1">
              <a:lnSpc>
                <a:spcPct val="90000"/>
              </a:lnSpc>
              <a:buClr>
                <a:schemeClr val="bg1"/>
              </a:buClr>
            </a:pPr>
            <a:endParaRPr lang="en-US" sz="563" dirty="0"/>
          </a:p>
          <a:p>
            <a:pPr lvl="1" eaLnBrk="1" hangingPunct="1">
              <a:lnSpc>
                <a:spcPct val="90000"/>
              </a:lnSpc>
              <a:buClr>
                <a:schemeClr val="bg1"/>
              </a:buClr>
            </a:pPr>
            <a:r>
              <a:rPr lang="en-US" sz="1800" dirty="0"/>
              <a:t>Further reduce perinatal transmission</a:t>
            </a:r>
          </a:p>
        </p:txBody>
      </p:sp>
      <p:sp>
        <p:nvSpPr>
          <p:cNvPr id="2" name="Footer Placeholder 1"/>
          <p:cNvSpPr>
            <a:spLocks noGrp="1"/>
          </p:cNvSpPr>
          <p:nvPr>
            <p:ph type="ftr" sz="quarter" idx="11"/>
          </p:nvPr>
        </p:nvSpPr>
        <p:spPr/>
        <p:txBody>
          <a:bodyPr/>
          <a:lstStyle/>
          <a:p>
            <a:pPr>
              <a:defRPr/>
            </a:pPr>
            <a:r>
              <a:rPr lang="en-US" smtClean="0">
                <a:solidFill>
                  <a:prstClr val="black">
                    <a:tint val="75000"/>
                  </a:prstClr>
                </a:solidFill>
              </a:rPr>
              <a:t>https://www.cdc.gov/mmwr/preview/mmwrhtml/rr5514a1.htm</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41615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1026"/>
          <p:cNvSpPr>
            <a:spLocks noGrp="1" noChangeArrowheads="1"/>
          </p:cNvSpPr>
          <p:nvPr>
            <p:ph type="title"/>
          </p:nvPr>
        </p:nvSpPr>
        <p:spPr>
          <a:xfrm>
            <a:off x="1600200" y="304800"/>
            <a:ext cx="6000750" cy="1309688"/>
          </a:xfrm>
        </p:spPr>
        <p:txBody>
          <a:bodyPr>
            <a:noAutofit/>
          </a:bodyPr>
          <a:lstStyle/>
          <a:p>
            <a:pPr eaLnBrk="1" hangingPunct="1"/>
            <a:r>
              <a:rPr lang="en-US" sz="2400" dirty="0"/>
              <a:t>Revised CDC HIV Testing Recommendations</a:t>
            </a:r>
          </a:p>
        </p:txBody>
      </p:sp>
      <p:sp>
        <p:nvSpPr>
          <p:cNvPr id="696323" name="Rectangle 1027"/>
          <p:cNvSpPr>
            <a:spLocks noGrp="1" noChangeArrowheads="1"/>
          </p:cNvSpPr>
          <p:nvPr>
            <p:ph type="body" idx="1"/>
          </p:nvPr>
        </p:nvSpPr>
        <p:spPr>
          <a:xfrm>
            <a:off x="1474839" y="2084832"/>
            <a:ext cx="6227507" cy="3353562"/>
          </a:xfrm>
        </p:spPr>
        <p:txBody>
          <a:bodyPr/>
          <a:lstStyle/>
          <a:p>
            <a:pPr eaLnBrk="1" hangingPunct="1">
              <a:buClr>
                <a:schemeClr val="bg1"/>
              </a:buClr>
            </a:pPr>
            <a:r>
              <a:rPr lang="en-US" sz="2000" dirty="0"/>
              <a:t>Screening for HIV infection:</a:t>
            </a:r>
          </a:p>
          <a:p>
            <a:pPr eaLnBrk="1" hangingPunct="1">
              <a:buClr>
                <a:schemeClr val="bg1"/>
              </a:buClr>
            </a:pPr>
            <a:endParaRPr lang="en-US" sz="900" dirty="0"/>
          </a:p>
          <a:p>
            <a:pPr lvl="1" eaLnBrk="1" hangingPunct="1">
              <a:buClr>
                <a:schemeClr val="bg1"/>
              </a:buClr>
            </a:pPr>
            <a:r>
              <a:rPr lang="en-US" sz="1800" dirty="0"/>
              <a:t>In health care settings: routine, voluntary HIV screening for ALL persons 13-64 </a:t>
            </a:r>
            <a:endParaRPr lang="en-US" sz="1800" dirty="0">
              <a:solidFill>
                <a:srgbClr val="FFFF00"/>
              </a:solidFill>
            </a:endParaRPr>
          </a:p>
          <a:p>
            <a:pPr lvl="1" eaLnBrk="1" hangingPunct="1">
              <a:buClr>
                <a:schemeClr val="bg1"/>
              </a:buClr>
            </a:pPr>
            <a:endParaRPr lang="en-US" sz="563" dirty="0"/>
          </a:p>
          <a:p>
            <a:pPr lvl="1" eaLnBrk="1" hangingPunct="1">
              <a:buClr>
                <a:schemeClr val="bg1"/>
              </a:buClr>
            </a:pPr>
            <a:r>
              <a:rPr lang="en-US" sz="1800" dirty="0"/>
              <a:t>All patients initiating TB treatment should be routinely screened for HIV</a:t>
            </a:r>
          </a:p>
          <a:p>
            <a:pPr lvl="1" eaLnBrk="1" hangingPunct="1">
              <a:buClr>
                <a:schemeClr val="bg1"/>
              </a:buClr>
            </a:pPr>
            <a:endParaRPr lang="en-US" sz="563" dirty="0"/>
          </a:p>
          <a:p>
            <a:pPr lvl="1" eaLnBrk="1" hangingPunct="1">
              <a:buClr>
                <a:schemeClr val="bg1"/>
              </a:buClr>
            </a:pPr>
            <a:r>
              <a:rPr lang="en-US" sz="1800" dirty="0"/>
              <a:t>All patients seeking treatment for STIs should be screened routinely for HIV during each visit for a new complaint </a:t>
            </a:r>
          </a:p>
        </p:txBody>
      </p:sp>
      <p:sp>
        <p:nvSpPr>
          <p:cNvPr id="2" name="Footer Placeholder 1"/>
          <p:cNvSpPr>
            <a:spLocks noGrp="1"/>
          </p:cNvSpPr>
          <p:nvPr>
            <p:ph type="ftr" sz="quarter" idx="11"/>
          </p:nvPr>
        </p:nvSpPr>
        <p:spPr/>
        <p:txBody>
          <a:bodyPr/>
          <a:lstStyle/>
          <a:p>
            <a:pPr>
              <a:defRPr/>
            </a:pPr>
            <a:r>
              <a:rPr lang="en-US" smtClean="0">
                <a:solidFill>
                  <a:prstClr val="black">
                    <a:tint val="75000"/>
                  </a:prstClr>
                </a:solidFill>
              </a:rPr>
              <a:t>https://www.cdc.gov/mmwr/preview/mmwrhtml/rr5514a1.htm</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191611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a:xfrm>
            <a:off x="1885951" y="228600"/>
            <a:ext cx="5657849" cy="1485900"/>
          </a:xfrm>
        </p:spPr>
        <p:txBody>
          <a:bodyPr>
            <a:noAutofit/>
          </a:bodyPr>
          <a:lstStyle/>
          <a:p>
            <a:pPr eaLnBrk="1" hangingPunct="1"/>
            <a:r>
              <a:rPr lang="en-US" sz="2400" dirty="0"/>
              <a:t>Revised CDC HIV Testing Recommendations</a:t>
            </a:r>
          </a:p>
        </p:txBody>
      </p:sp>
      <p:sp>
        <p:nvSpPr>
          <p:cNvPr id="697347" name="Rectangle 3"/>
          <p:cNvSpPr>
            <a:spLocks noGrp="1" noChangeArrowheads="1"/>
          </p:cNvSpPr>
          <p:nvPr>
            <p:ph type="body" idx="1"/>
          </p:nvPr>
        </p:nvSpPr>
        <p:spPr>
          <a:xfrm>
            <a:off x="1397410" y="1600200"/>
            <a:ext cx="7060790" cy="4343400"/>
          </a:xfrm>
        </p:spPr>
        <p:txBody>
          <a:bodyPr/>
          <a:lstStyle/>
          <a:p>
            <a:pPr eaLnBrk="1" hangingPunct="1">
              <a:lnSpc>
                <a:spcPct val="90000"/>
              </a:lnSpc>
              <a:buClr>
                <a:schemeClr val="bg1"/>
              </a:buClr>
            </a:pPr>
            <a:r>
              <a:rPr lang="en-US" dirty="0"/>
              <a:t>Repeat screening of those with known risk annually </a:t>
            </a:r>
            <a:r>
              <a:rPr lang="en-US" dirty="0" err="1"/>
              <a:t>ie</a:t>
            </a:r>
            <a:r>
              <a:rPr lang="en-US" dirty="0"/>
              <a:t>:</a:t>
            </a:r>
          </a:p>
          <a:p>
            <a:pPr lvl="1" eaLnBrk="1" hangingPunct="1">
              <a:lnSpc>
                <a:spcPct val="90000"/>
              </a:lnSpc>
              <a:buClr>
                <a:schemeClr val="bg1"/>
              </a:buClr>
            </a:pPr>
            <a:r>
              <a:rPr lang="en-US" dirty="0"/>
              <a:t>IDUs and their sex partners</a:t>
            </a:r>
          </a:p>
          <a:p>
            <a:pPr lvl="1" eaLnBrk="1" hangingPunct="1">
              <a:lnSpc>
                <a:spcPct val="90000"/>
              </a:lnSpc>
              <a:buClr>
                <a:schemeClr val="bg1"/>
              </a:buClr>
            </a:pPr>
            <a:r>
              <a:rPr lang="en-US" dirty="0"/>
              <a:t>Those who exchange sex for money, drugs, or…</a:t>
            </a:r>
          </a:p>
          <a:p>
            <a:pPr lvl="1" eaLnBrk="1" hangingPunct="1">
              <a:lnSpc>
                <a:spcPct val="90000"/>
              </a:lnSpc>
              <a:buClr>
                <a:schemeClr val="bg1"/>
              </a:buClr>
            </a:pPr>
            <a:r>
              <a:rPr lang="en-US" dirty="0"/>
              <a:t>Sex partners of those infected with HIV</a:t>
            </a:r>
          </a:p>
          <a:p>
            <a:pPr lvl="1" eaLnBrk="1" hangingPunct="1">
              <a:lnSpc>
                <a:spcPct val="90000"/>
              </a:lnSpc>
              <a:buClr>
                <a:schemeClr val="bg1"/>
              </a:buClr>
            </a:pPr>
            <a:r>
              <a:rPr lang="en-US" dirty="0"/>
              <a:t>MSM/hetero and their partners who have had &gt; 1 sex partner since their most recent HIV test</a:t>
            </a:r>
          </a:p>
          <a:p>
            <a:pPr lvl="1" eaLnBrk="1" hangingPunct="1">
              <a:lnSpc>
                <a:spcPct val="90000"/>
              </a:lnSpc>
              <a:buClr>
                <a:schemeClr val="bg1"/>
              </a:buClr>
            </a:pPr>
            <a:endParaRPr lang="en-US" sz="1350" dirty="0"/>
          </a:p>
          <a:p>
            <a:pPr eaLnBrk="1" hangingPunct="1">
              <a:lnSpc>
                <a:spcPct val="90000"/>
              </a:lnSpc>
              <a:buClr>
                <a:schemeClr val="bg1"/>
              </a:buClr>
            </a:pPr>
            <a:r>
              <a:rPr lang="en-US" dirty="0"/>
              <a:t>For those not at high risk:</a:t>
            </a:r>
          </a:p>
          <a:p>
            <a:pPr lvl="1" eaLnBrk="1" hangingPunct="1">
              <a:lnSpc>
                <a:spcPct val="90000"/>
              </a:lnSpc>
              <a:buClr>
                <a:schemeClr val="bg1"/>
              </a:buClr>
            </a:pPr>
            <a:r>
              <a:rPr lang="en-US" dirty="0"/>
              <a:t>should be based on clinical judgment</a:t>
            </a:r>
          </a:p>
        </p:txBody>
      </p:sp>
      <p:sp>
        <p:nvSpPr>
          <p:cNvPr id="2" name="Footer Placeholder 1"/>
          <p:cNvSpPr>
            <a:spLocks noGrp="1"/>
          </p:cNvSpPr>
          <p:nvPr>
            <p:ph type="ftr" sz="quarter" idx="11"/>
          </p:nvPr>
        </p:nvSpPr>
        <p:spPr/>
        <p:txBody>
          <a:bodyPr/>
          <a:lstStyle/>
          <a:p>
            <a:pPr>
              <a:defRPr/>
            </a:pPr>
            <a:r>
              <a:rPr lang="en-US" smtClean="0">
                <a:solidFill>
                  <a:prstClr val="black">
                    <a:tint val="75000"/>
                  </a:prstClr>
                </a:solidFill>
              </a:rPr>
              <a:t>https://www.cdc.gov/mmwr/preview/mmwrhtml/rr5514a1.htm</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535913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1026"/>
          <p:cNvSpPr>
            <a:spLocks noGrp="1" noChangeArrowheads="1"/>
          </p:cNvSpPr>
          <p:nvPr>
            <p:ph type="title"/>
          </p:nvPr>
        </p:nvSpPr>
        <p:spPr>
          <a:xfrm>
            <a:off x="1657350" y="152400"/>
            <a:ext cx="5962650" cy="1576388"/>
          </a:xfrm>
        </p:spPr>
        <p:txBody>
          <a:bodyPr>
            <a:noAutofit/>
          </a:bodyPr>
          <a:lstStyle/>
          <a:p>
            <a:pPr eaLnBrk="1" hangingPunct="1"/>
            <a:r>
              <a:rPr lang="en-US" sz="2400" dirty="0"/>
              <a:t>Revised CDC HIV testing recommendations</a:t>
            </a:r>
            <a:endParaRPr lang="en-US" sz="2100" dirty="0"/>
          </a:p>
        </p:txBody>
      </p:sp>
      <p:sp>
        <p:nvSpPr>
          <p:cNvPr id="698371" name="Rectangle 1027"/>
          <p:cNvSpPr>
            <a:spLocks noGrp="1" noChangeArrowheads="1"/>
          </p:cNvSpPr>
          <p:nvPr>
            <p:ph type="body" idx="1"/>
          </p:nvPr>
        </p:nvSpPr>
        <p:spPr>
          <a:xfrm>
            <a:off x="1358696" y="1943100"/>
            <a:ext cx="7099503" cy="4000500"/>
          </a:xfrm>
        </p:spPr>
        <p:txBody>
          <a:bodyPr>
            <a:normAutofit/>
          </a:bodyPr>
          <a:lstStyle/>
          <a:p>
            <a:pPr eaLnBrk="1" hangingPunct="1">
              <a:buClr>
                <a:schemeClr val="bg1"/>
              </a:buClr>
            </a:pPr>
            <a:r>
              <a:rPr lang="en-US" sz="2100" dirty="0"/>
              <a:t>Consent and pretest information:</a:t>
            </a:r>
          </a:p>
          <a:p>
            <a:pPr eaLnBrk="1" hangingPunct="1">
              <a:buClr>
                <a:schemeClr val="bg1"/>
              </a:buClr>
            </a:pPr>
            <a:endParaRPr lang="en-US" sz="563" dirty="0"/>
          </a:p>
          <a:p>
            <a:pPr lvl="1" eaLnBrk="1" hangingPunct="1">
              <a:buClr>
                <a:schemeClr val="bg1"/>
              </a:buClr>
            </a:pPr>
            <a:r>
              <a:rPr lang="en-US" sz="1800" dirty="0"/>
              <a:t>Voluntary and only with patient knowledge and understanding </a:t>
            </a:r>
            <a:endParaRPr lang="en-US" sz="563" dirty="0"/>
          </a:p>
          <a:p>
            <a:pPr lvl="1" eaLnBrk="1" hangingPunct="1">
              <a:buClr>
                <a:schemeClr val="bg1"/>
              </a:buClr>
            </a:pPr>
            <a:r>
              <a:rPr lang="en-US" sz="1800" dirty="0"/>
              <a:t>Opt-out screening with opportunity to ask questions and option to decline </a:t>
            </a:r>
            <a:endParaRPr lang="en-US" sz="563" dirty="0"/>
          </a:p>
          <a:p>
            <a:pPr lvl="1" eaLnBrk="1" hangingPunct="1">
              <a:buClr>
                <a:schemeClr val="bg1"/>
              </a:buClr>
            </a:pPr>
            <a:r>
              <a:rPr lang="en-US" sz="1800" dirty="0"/>
              <a:t>Include HIV consent with general consent for care; separate signed informed consent not recommended </a:t>
            </a:r>
            <a:endParaRPr lang="en-US" sz="563" dirty="0"/>
          </a:p>
          <a:p>
            <a:pPr lvl="1" eaLnBrk="1" hangingPunct="1">
              <a:buClr>
                <a:schemeClr val="bg1"/>
              </a:buClr>
            </a:pPr>
            <a:r>
              <a:rPr lang="en-US" sz="1800" dirty="0"/>
              <a:t>Prevention counseling in conjunction with HIV testing and screening should not be required</a:t>
            </a:r>
          </a:p>
        </p:txBody>
      </p:sp>
      <p:sp>
        <p:nvSpPr>
          <p:cNvPr id="2" name="Footer Placeholder 1"/>
          <p:cNvSpPr>
            <a:spLocks noGrp="1"/>
          </p:cNvSpPr>
          <p:nvPr>
            <p:ph type="ftr" sz="quarter" idx="11"/>
          </p:nvPr>
        </p:nvSpPr>
        <p:spPr/>
        <p:txBody>
          <a:bodyPr/>
          <a:lstStyle/>
          <a:p>
            <a:pPr>
              <a:defRPr/>
            </a:pPr>
            <a:r>
              <a:rPr lang="en-US" smtClean="0">
                <a:solidFill>
                  <a:prstClr val="black">
                    <a:tint val="75000"/>
                  </a:prstClr>
                </a:solidFill>
              </a:rPr>
              <a:t>https://www.cdc.gov/mmwr/preview/mmwrhtml/rr5514a1.htm</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3703268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Title 1"/>
          <p:cNvSpPr>
            <a:spLocks noGrp="1"/>
          </p:cNvSpPr>
          <p:nvPr>
            <p:ph type="title"/>
          </p:nvPr>
        </p:nvSpPr>
        <p:spPr>
          <a:xfrm>
            <a:off x="1257300" y="304801"/>
            <a:ext cx="6629400" cy="1066799"/>
          </a:xfrm>
        </p:spPr>
        <p:txBody>
          <a:bodyPr>
            <a:normAutofit/>
          </a:bodyPr>
          <a:lstStyle/>
          <a:p>
            <a:r>
              <a:rPr lang="en-US" dirty="0"/>
              <a:t>P</a:t>
            </a:r>
            <a:r>
              <a:rPr lang="en-US" dirty="0" smtClean="0"/>
              <a:t>regnant </a:t>
            </a:r>
            <a:r>
              <a:rPr lang="en-US" dirty="0"/>
              <a:t>W</a:t>
            </a:r>
            <a:r>
              <a:rPr lang="en-US" dirty="0" smtClean="0"/>
              <a:t>omen and STDs</a:t>
            </a:r>
          </a:p>
        </p:txBody>
      </p:sp>
      <p:sp>
        <p:nvSpPr>
          <p:cNvPr id="669699" name="Content Placeholder 2"/>
          <p:cNvSpPr>
            <a:spLocks noGrp="1"/>
          </p:cNvSpPr>
          <p:nvPr>
            <p:ph idx="1"/>
          </p:nvPr>
        </p:nvSpPr>
        <p:spPr>
          <a:xfrm>
            <a:off x="1428750" y="1657350"/>
            <a:ext cx="7105650" cy="4362449"/>
          </a:xfrm>
        </p:spPr>
        <p:txBody>
          <a:bodyPr>
            <a:normAutofit/>
          </a:bodyPr>
          <a:lstStyle/>
          <a:p>
            <a:r>
              <a:rPr lang="en-US" sz="2100" dirty="0"/>
              <a:t>STDs affect women of every socioeconomic and educational level, age, race, ethnicity, and religion. </a:t>
            </a:r>
          </a:p>
          <a:p>
            <a:endParaRPr lang="en-US" sz="600" dirty="0"/>
          </a:p>
          <a:p>
            <a:r>
              <a:rPr lang="en-US" sz="2100" dirty="0"/>
              <a:t>The CDC 2015 STD Treatment Guidelines recommend pregnant women be screened for STDs and include:</a:t>
            </a:r>
          </a:p>
          <a:p>
            <a:pPr lvl="1"/>
            <a:r>
              <a:rPr lang="en-US" sz="1800" dirty="0"/>
              <a:t>Chlamydia</a:t>
            </a:r>
          </a:p>
          <a:p>
            <a:pPr lvl="1"/>
            <a:r>
              <a:rPr lang="en-US" sz="1800" dirty="0"/>
              <a:t>Gonorrhea</a:t>
            </a:r>
          </a:p>
          <a:p>
            <a:pPr lvl="1"/>
            <a:r>
              <a:rPr lang="en-US" sz="1800" dirty="0"/>
              <a:t>Hepatitis B</a:t>
            </a:r>
          </a:p>
          <a:p>
            <a:pPr lvl="1"/>
            <a:r>
              <a:rPr lang="en-US" sz="1800" dirty="0"/>
              <a:t>HIV</a:t>
            </a:r>
          </a:p>
          <a:p>
            <a:pPr lvl="1"/>
            <a:r>
              <a:rPr lang="en-US" sz="1800" dirty="0"/>
              <a:t>Syphilis</a:t>
            </a:r>
          </a:p>
          <a:p>
            <a:pPr lvl="1"/>
            <a:r>
              <a:rPr lang="en-US" sz="1800" dirty="0"/>
              <a:t>Hepatitis C (</a:t>
            </a:r>
            <a:r>
              <a:rPr lang="en-US" dirty="0" smtClean="0"/>
              <a:t>born </a:t>
            </a:r>
            <a:r>
              <a:rPr lang="en-US" dirty="0"/>
              <a:t>between </a:t>
            </a:r>
            <a:r>
              <a:rPr lang="en-US" dirty="0" smtClean="0"/>
              <a:t>1945-1965 or if risk factors are present</a:t>
            </a:r>
            <a:r>
              <a:rPr lang="en-US" dirty="0"/>
              <a:t>)</a:t>
            </a:r>
            <a:endParaRPr lang="en-US" dirty="0" smtClean="0"/>
          </a:p>
          <a:p>
            <a:endParaRPr lang="en-US" dirty="0" smtClean="0"/>
          </a:p>
        </p:txBody>
      </p:sp>
      <p:sp>
        <p:nvSpPr>
          <p:cNvPr id="2" name="Footer Placeholder 1"/>
          <p:cNvSpPr>
            <a:spLocks noGrp="1"/>
          </p:cNvSpPr>
          <p:nvPr>
            <p:ph type="ftr" sz="quarter" idx="11"/>
          </p:nvPr>
        </p:nvSpPr>
        <p:spPr/>
        <p:txBody>
          <a:bodyPr/>
          <a:lstStyle/>
          <a:p>
            <a:pPr>
              <a:defRPr/>
            </a:pPr>
            <a:r>
              <a:rPr lang="en-US" smtClean="0">
                <a:solidFill>
                  <a:prstClr val="black">
                    <a:tint val="75000"/>
                  </a:prstClr>
                </a:solidFill>
              </a:rPr>
              <a:t>http://www.cdc.gov/std/tg2015/screening-recommendations.htm</a:t>
            </a:r>
            <a:endParaRPr lang="en-US" dirty="0">
              <a:solidFill>
                <a:prstClr val="black">
                  <a:tint val="75000"/>
                </a:prstClr>
              </a:solidFill>
            </a:endParaRPr>
          </a:p>
        </p:txBody>
      </p:sp>
    </p:spTree>
    <p:extLst>
      <p:ext uri="{BB962C8B-B14F-4D97-AF65-F5344CB8AC3E}">
        <p14:creationId xmlns:p14="http://schemas.microsoft.com/office/powerpoint/2010/main" val="2028153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1485901" y="152401"/>
            <a:ext cx="5981699" cy="1295400"/>
          </a:xfrm>
        </p:spPr>
        <p:txBody>
          <a:bodyPr>
            <a:normAutofit/>
          </a:bodyPr>
          <a:lstStyle/>
          <a:p>
            <a:pPr eaLnBrk="1" hangingPunct="1"/>
            <a:r>
              <a:rPr lang="en-US" sz="2100" dirty="0"/>
              <a:t>       </a:t>
            </a:r>
            <a:r>
              <a:rPr lang="en-US" sz="2400" dirty="0"/>
              <a:t>Revised CDC testing recommendations</a:t>
            </a:r>
          </a:p>
        </p:txBody>
      </p:sp>
      <p:sp>
        <p:nvSpPr>
          <p:cNvPr id="699395" name="Rectangle 3"/>
          <p:cNvSpPr>
            <a:spLocks noGrp="1" noChangeArrowheads="1"/>
          </p:cNvSpPr>
          <p:nvPr>
            <p:ph type="body" idx="1"/>
          </p:nvPr>
        </p:nvSpPr>
        <p:spPr>
          <a:xfrm>
            <a:off x="1314451" y="1828800"/>
            <a:ext cx="6531692" cy="3714750"/>
          </a:xfrm>
        </p:spPr>
        <p:txBody>
          <a:bodyPr/>
          <a:lstStyle/>
          <a:p>
            <a:pPr eaLnBrk="1" hangingPunct="1">
              <a:buClr>
                <a:schemeClr val="bg1"/>
              </a:buClr>
            </a:pPr>
            <a:r>
              <a:rPr lang="en-US" sz="2100" dirty="0"/>
              <a:t>Pregnant women</a:t>
            </a:r>
            <a:endParaRPr lang="en-US" sz="2100" dirty="0">
              <a:solidFill>
                <a:srgbClr val="FFFF00"/>
              </a:solidFill>
            </a:endParaRPr>
          </a:p>
          <a:p>
            <a:pPr lvl="1" eaLnBrk="1" hangingPunct="1">
              <a:buClr>
                <a:schemeClr val="bg1"/>
              </a:buClr>
            </a:pPr>
            <a:r>
              <a:rPr lang="en-US" sz="1800" dirty="0"/>
              <a:t>Universal opt-out HIV screening</a:t>
            </a:r>
          </a:p>
          <a:p>
            <a:pPr lvl="1" eaLnBrk="1" hangingPunct="1">
              <a:buClr>
                <a:schemeClr val="bg1"/>
              </a:buClr>
            </a:pPr>
            <a:r>
              <a:rPr lang="en-US" sz="1800" dirty="0"/>
              <a:t>Include HIV in routine panel of prenatal screening tests</a:t>
            </a:r>
          </a:p>
          <a:p>
            <a:pPr lvl="1" eaLnBrk="1" hangingPunct="1">
              <a:buClr>
                <a:schemeClr val="bg1"/>
              </a:buClr>
            </a:pPr>
            <a:r>
              <a:rPr lang="en-US" sz="1800" dirty="0"/>
              <a:t>Consent for prenatal care includes HIV testing</a:t>
            </a:r>
          </a:p>
          <a:p>
            <a:pPr lvl="1" eaLnBrk="1" hangingPunct="1">
              <a:buClr>
                <a:schemeClr val="bg1"/>
              </a:buClr>
            </a:pPr>
            <a:r>
              <a:rPr lang="en-US" sz="1800" dirty="0"/>
              <a:t>Notification &amp; option to decline</a:t>
            </a:r>
          </a:p>
          <a:p>
            <a:pPr eaLnBrk="1" hangingPunct="1">
              <a:buClr>
                <a:schemeClr val="bg1"/>
              </a:buClr>
            </a:pPr>
            <a:endParaRPr lang="en-US" sz="563" dirty="0"/>
          </a:p>
          <a:p>
            <a:pPr eaLnBrk="1" hangingPunct="1">
              <a:buClr>
                <a:schemeClr val="bg1"/>
              </a:buClr>
            </a:pPr>
            <a:r>
              <a:rPr lang="en-US" sz="2100" dirty="0"/>
              <a:t>Second test in 3</a:t>
            </a:r>
            <a:r>
              <a:rPr lang="en-US" sz="2100" baseline="30000" dirty="0"/>
              <a:t>rd</a:t>
            </a:r>
            <a:r>
              <a:rPr lang="en-US" sz="2100" dirty="0"/>
              <a:t> trimester for pregnant women who are:</a:t>
            </a:r>
          </a:p>
          <a:p>
            <a:pPr lvl="1" eaLnBrk="1" hangingPunct="1">
              <a:buClr>
                <a:schemeClr val="bg1"/>
              </a:buClr>
            </a:pPr>
            <a:r>
              <a:rPr lang="en-US" sz="1800" dirty="0"/>
              <a:t>Known to be at risk for HIV </a:t>
            </a:r>
            <a:endParaRPr lang="en-US" sz="563" dirty="0"/>
          </a:p>
          <a:p>
            <a:pPr>
              <a:lnSpc>
                <a:spcPct val="80000"/>
              </a:lnSpc>
              <a:spcBef>
                <a:spcPct val="50000"/>
              </a:spcBef>
              <a:buClr>
                <a:schemeClr val="bg1"/>
              </a:buClr>
              <a:buSzPct val="75000"/>
              <a:buFont typeface="Wingdings" pitchFamily="2" charset="2"/>
              <a:buChar char="n"/>
            </a:pPr>
            <a:r>
              <a:rPr lang="en-US" sz="2100" dirty="0"/>
              <a:t>Regulations, laws, &amp; policies about HIV screening of pregnant women vary state to state</a:t>
            </a:r>
          </a:p>
        </p:txBody>
      </p:sp>
      <p:sp>
        <p:nvSpPr>
          <p:cNvPr id="2" name="Footer Placeholder 1"/>
          <p:cNvSpPr>
            <a:spLocks noGrp="1"/>
          </p:cNvSpPr>
          <p:nvPr>
            <p:ph type="ftr" sz="quarter" idx="11"/>
          </p:nvPr>
        </p:nvSpPr>
        <p:spPr/>
        <p:txBody>
          <a:bodyPr/>
          <a:lstStyle/>
          <a:p>
            <a:pPr>
              <a:defRPr/>
            </a:pPr>
            <a:r>
              <a:rPr lang="en-US" smtClean="0">
                <a:solidFill>
                  <a:prstClr val="black">
                    <a:tint val="75000"/>
                  </a:prstClr>
                </a:solidFill>
              </a:rPr>
              <a:t>https://www.cdc.gov/mmwr/preview/mmwrhtml/rr5514a1.htm</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627309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1026"/>
          <p:cNvSpPr>
            <a:spLocks noGrp="1" noChangeArrowheads="1"/>
          </p:cNvSpPr>
          <p:nvPr>
            <p:ph type="title"/>
          </p:nvPr>
        </p:nvSpPr>
        <p:spPr>
          <a:xfrm>
            <a:off x="1905000" y="152400"/>
            <a:ext cx="4800600" cy="1219201"/>
          </a:xfrm>
        </p:spPr>
        <p:txBody>
          <a:bodyPr>
            <a:normAutofit/>
          </a:bodyPr>
          <a:lstStyle/>
          <a:p>
            <a:pPr eaLnBrk="1" hangingPunct="1"/>
            <a:r>
              <a:rPr lang="en-US" sz="2400" dirty="0"/>
              <a:t>Revised CDC testing recommendations</a:t>
            </a:r>
          </a:p>
        </p:txBody>
      </p:sp>
      <p:sp>
        <p:nvSpPr>
          <p:cNvPr id="700419" name="Rectangle 1027"/>
          <p:cNvSpPr>
            <a:spLocks noGrp="1" noChangeArrowheads="1"/>
          </p:cNvSpPr>
          <p:nvPr>
            <p:ph type="body" idx="1"/>
          </p:nvPr>
        </p:nvSpPr>
        <p:spPr>
          <a:xfrm>
            <a:off x="1237022" y="1981199"/>
            <a:ext cx="7297378" cy="3670473"/>
          </a:xfrm>
        </p:spPr>
        <p:txBody>
          <a:bodyPr/>
          <a:lstStyle/>
          <a:p>
            <a:pPr eaLnBrk="1" hangingPunct="1">
              <a:buClr>
                <a:schemeClr val="bg1"/>
              </a:buClr>
            </a:pPr>
            <a:r>
              <a:rPr lang="en-US" sz="2100" dirty="0"/>
              <a:t>Pregnant women: </a:t>
            </a:r>
          </a:p>
          <a:p>
            <a:pPr lvl="1" eaLnBrk="1" hangingPunct="1">
              <a:buClr>
                <a:schemeClr val="bg1"/>
              </a:buClr>
            </a:pPr>
            <a:r>
              <a:rPr lang="en-US" sz="1800" dirty="0"/>
              <a:t>Opt-out rapid testing for women with undocumented HIV status in L&amp;D </a:t>
            </a:r>
          </a:p>
          <a:p>
            <a:pPr lvl="1" eaLnBrk="1" hangingPunct="1">
              <a:buClr>
                <a:schemeClr val="bg1"/>
              </a:buClr>
            </a:pPr>
            <a:r>
              <a:rPr lang="en-US" sz="1800" dirty="0"/>
              <a:t>Initiate ARV prophylaxis within 12 hours on basis of rapid test result </a:t>
            </a:r>
            <a:endParaRPr lang="en-US" sz="675" dirty="0"/>
          </a:p>
          <a:p>
            <a:pPr eaLnBrk="1" hangingPunct="1">
              <a:buClr>
                <a:schemeClr val="bg1"/>
              </a:buClr>
            </a:pPr>
            <a:r>
              <a:rPr lang="en-US" sz="2100" dirty="0"/>
              <a:t>Rapid testing of newborn recommended if mom’s status unknown at delivery </a:t>
            </a:r>
          </a:p>
          <a:p>
            <a:pPr marL="0" indent="0" eaLnBrk="1" hangingPunct="1">
              <a:buClr>
                <a:schemeClr val="bg1"/>
              </a:buClr>
              <a:buNone/>
            </a:pPr>
            <a:r>
              <a:rPr lang="en-US" sz="1800" dirty="0"/>
              <a:t>    </a:t>
            </a:r>
          </a:p>
        </p:txBody>
      </p:sp>
      <p:sp>
        <p:nvSpPr>
          <p:cNvPr id="3" name="Footer Placeholder 2"/>
          <p:cNvSpPr>
            <a:spLocks noGrp="1"/>
          </p:cNvSpPr>
          <p:nvPr>
            <p:ph type="ftr" sz="quarter" idx="11"/>
          </p:nvPr>
        </p:nvSpPr>
        <p:spPr/>
        <p:txBody>
          <a:bodyPr/>
          <a:lstStyle/>
          <a:p>
            <a:pPr>
              <a:defRPr/>
            </a:pPr>
            <a:r>
              <a:rPr lang="en-US" smtClean="0">
                <a:solidFill>
                  <a:prstClr val="black">
                    <a:tint val="75000"/>
                  </a:prstClr>
                </a:solidFill>
              </a:rPr>
              <a:t>https://www.cdc.gov/mmwr/preview/mmwrhtml/rr5514a1.htm</a:t>
            </a:r>
            <a:endParaRPr lang="en-US" dirty="0">
              <a:solidFill>
                <a:prstClr val="black">
                  <a:tint val="75000"/>
                </a:prstClr>
              </a:solidFill>
            </a:endParaRPr>
          </a:p>
        </p:txBody>
      </p:sp>
    </p:spTree>
    <p:custDataLst>
      <p:tags r:id="rId1"/>
    </p:custDataLst>
    <p:extLst>
      <p:ext uri="{BB962C8B-B14F-4D97-AF65-F5344CB8AC3E}">
        <p14:creationId xmlns:p14="http://schemas.microsoft.com/office/powerpoint/2010/main" val="1866921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WV HIV testing law</a:t>
            </a:r>
            <a:endParaRPr lang="en-US" dirty="0"/>
          </a:p>
        </p:txBody>
      </p:sp>
      <p:sp>
        <p:nvSpPr>
          <p:cNvPr id="3" name="Content Placeholder 2"/>
          <p:cNvSpPr>
            <a:spLocks noGrp="1"/>
          </p:cNvSpPr>
          <p:nvPr>
            <p:ph idx="1"/>
          </p:nvPr>
        </p:nvSpPr>
        <p:spPr/>
        <p:txBody>
          <a:bodyPr/>
          <a:lstStyle/>
          <a:p>
            <a:r>
              <a:rPr lang="en-US" dirty="0" smtClean="0"/>
              <a:t>Voluntary</a:t>
            </a:r>
          </a:p>
          <a:p>
            <a:r>
              <a:rPr lang="en-US" dirty="0" smtClean="0"/>
              <a:t>Recommended as routine part of screening</a:t>
            </a:r>
          </a:p>
          <a:p>
            <a:r>
              <a:rPr lang="en-US" dirty="0" smtClean="0"/>
              <a:t>Targeted testing:</a:t>
            </a:r>
          </a:p>
          <a:p>
            <a:pPr lvl="1"/>
            <a:r>
              <a:rPr lang="en-US" dirty="0" smtClean="0"/>
              <a:t>High-risk behavior: screen annually</a:t>
            </a:r>
          </a:p>
          <a:p>
            <a:pPr lvl="1"/>
            <a:r>
              <a:rPr lang="en-US" dirty="0" smtClean="0"/>
              <a:t>If test proves important for patient care</a:t>
            </a:r>
          </a:p>
          <a:p>
            <a:pPr lvl="1"/>
            <a:r>
              <a:rPr lang="en-US" dirty="0" smtClean="0"/>
              <a:t>Significant occupational exposure</a:t>
            </a:r>
          </a:p>
          <a:p>
            <a:pPr lvl="1"/>
            <a:r>
              <a:rPr lang="en-US" dirty="0" smtClean="0"/>
              <a:t>No record of testing an mom presents in labor</a:t>
            </a:r>
          </a:p>
          <a:p>
            <a:r>
              <a:rPr lang="en-US" dirty="0" smtClean="0"/>
              <a:t>Disclosure:</a:t>
            </a:r>
          </a:p>
          <a:p>
            <a:pPr lvl="1"/>
            <a:r>
              <a:rPr lang="en-US" dirty="0" smtClean="0"/>
              <a:t>Notification to sexual partners is not required</a:t>
            </a:r>
          </a:p>
          <a:p>
            <a:r>
              <a:rPr lang="en-US" dirty="0" smtClean="0"/>
              <a:t>Minor/adolescent testing:</a:t>
            </a:r>
          </a:p>
          <a:p>
            <a:pPr lvl="1"/>
            <a:r>
              <a:rPr lang="en-US" dirty="0" smtClean="0"/>
              <a:t>Minors may consent to STI testing, HIV not explicitly included</a:t>
            </a:r>
          </a:p>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17</a:t>
            </a:fld>
            <a:endParaRPr lang="en-US"/>
          </a:p>
        </p:txBody>
      </p:sp>
    </p:spTree>
    <p:extLst>
      <p:ext uri="{BB962C8B-B14F-4D97-AF65-F5344CB8AC3E}">
        <p14:creationId xmlns:p14="http://schemas.microsoft.com/office/powerpoint/2010/main" val="315852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Title 1"/>
          <p:cNvSpPr>
            <a:spLocks noGrp="1"/>
          </p:cNvSpPr>
          <p:nvPr>
            <p:ph type="title"/>
          </p:nvPr>
        </p:nvSpPr>
        <p:spPr>
          <a:xfrm>
            <a:off x="1657350" y="1028700"/>
            <a:ext cx="5543550" cy="652829"/>
          </a:xfrm>
        </p:spPr>
        <p:txBody>
          <a:bodyPr>
            <a:normAutofit/>
          </a:bodyPr>
          <a:lstStyle/>
          <a:p>
            <a:r>
              <a:rPr lang="en-US" dirty="0"/>
              <a:t>WV HIV Testing </a:t>
            </a:r>
            <a:r>
              <a:rPr lang="en-US" dirty="0" smtClean="0"/>
              <a:t>Law</a:t>
            </a:r>
            <a:endParaRPr lang="en-US" dirty="0"/>
          </a:p>
        </p:txBody>
      </p:sp>
      <p:sp>
        <p:nvSpPr>
          <p:cNvPr id="702467" name="Content Placeholder 2"/>
          <p:cNvSpPr>
            <a:spLocks noGrp="1"/>
          </p:cNvSpPr>
          <p:nvPr>
            <p:ph idx="1"/>
          </p:nvPr>
        </p:nvSpPr>
        <p:spPr>
          <a:xfrm>
            <a:off x="1371600" y="1828800"/>
            <a:ext cx="6343650" cy="3943350"/>
          </a:xfrm>
        </p:spPr>
        <p:txBody>
          <a:bodyPr>
            <a:normAutofit fontScale="92500" lnSpcReduction="10000"/>
          </a:bodyPr>
          <a:lstStyle/>
          <a:p>
            <a:pPr>
              <a:buClr>
                <a:schemeClr val="bg1"/>
              </a:buClr>
            </a:pPr>
            <a:r>
              <a:rPr lang="en-US" dirty="0"/>
              <a:t>Inform patient orally/in writing that HIV testing will be performed as part of routine care</a:t>
            </a:r>
          </a:p>
          <a:p>
            <a:pPr>
              <a:buClr>
                <a:schemeClr val="bg1"/>
              </a:buClr>
            </a:pPr>
            <a:endParaRPr lang="en-US" sz="600" dirty="0">
              <a:solidFill>
                <a:srgbClr val="FFFF00"/>
              </a:solidFill>
            </a:endParaRPr>
          </a:p>
          <a:p>
            <a:pPr>
              <a:buClr>
                <a:schemeClr val="bg1"/>
              </a:buClr>
            </a:pPr>
            <a:r>
              <a:rPr lang="en-US" dirty="0"/>
              <a:t>General consent for medical care includes consent for HIV testing</a:t>
            </a:r>
          </a:p>
          <a:p>
            <a:pPr>
              <a:buClr>
                <a:schemeClr val="bg1"/>
              </a:buClr>
            </a:pPr>
            <a:endParaRPr lang="en-US" sz="600" dirty="0"/>
          </a:p>
          <a:p>
            <a:pPr>
              <a:buClr>
                <a:schemeClr val="bg1"/>
              </a:buClr>
            </a:pPr>
            <a:r>
              <a:rPr lang="en-US" dirty="0"/>
              <a:t>Opt-out (patient may decline)</a:t>
            </a:r>
          </a:p>
          <a:p>
            <a:pPr>
              <a:buClr>
                <a:schemeClr val="bg1"/>
              </a:buClr>
            </a:pPr>
            <a:endParaRPr lang="en-US" sz="600" dirty="0">
              <a:solidFill>
                <a:srgbClr val="FFFF00"/>
              </a:solidFill>
            </a:endParaRPr>
          </a:p>
          <a:p>
            <a:pPr>
              <a:buClr>
                <a:schemeClr val="bg1"/>
              </a:buClr>
            </a:pPr>
            <a:r>
              <a:rPr lang="en-US" dirty="0"/>
              <a:t>All HIV testing must be available anonymously</a:t>
            </a:r>
          </a:p>
          <a:p>
            <a:pPr>
              <a:buClr>
                <a:schemeClr val="bg1"/>
              </a:buClr>
            </a:pPr>
            <a:endParaRPr lang="en-US" sz="600" dirty="0"/>
          </a:p>
          <a:p>
            <a:pPr>
              <a:buClr>
                <a:schemeClr val="bg1"/>
              </a:buClr>
            </a:pPr>
            <a:r>
              <a:rPr lang="en-US" dirty="0"/>
              <a:t>No opt-out option:</a:t>
            </a:r>
          </a:p>
          <a:p>
            <a:pPr lvl="1"/>
            <a:r>
              <a:rPr lang="en-US" dirty="0"/>
              <a:t>Tissue/organ/blood/semen donation</a:t>
            </a:r>
          </a:p>
          <a:p>
            <a:pPr lvl="1"/>
            <a:r>
              <a:rPr lang="en-US" dirty="0"/>
              <a:t>Documented, bona fide medical emergency</a:t>
            </a:r>
          </a:p>
          <a:p>
            <a:pPr lvl="1"/>
            <a:r>
              <a:rPr lang="en-US" dirty="0"/>
              <a:t>Purpose of research</a:t>
            </a:r>
            <a:endParaRPr lang="en-US" dirty="0" smtClean="0"/>
          </a:p>
        </p:txBody>
      </p:sp>
      <p:sp>
        <p:nvSpPr>
          <p:cNvPr id="2" name="Footer Placeholder 1"/>
          <p:cNvSpPr>
            <a:spLocks noGrp="1"/>
          </p:cNvSpPr>
          <p:nvPr>
            <p:ph type="ftr" sz="quarter" idx="11"/>
          </p:nvPr>
        </p:nvSpPr>
        <p:spPr/>
        <p:txBody>
          <a:bodyPr/>
          <a:lstStyle/>
          <a:p>
            <a:pPr>
              <a:defRPr/>
            </a:pPr>
            <a:r>
              <a:rPr lang="en-US" dirty="0" smtClean="0">
                <a:solidFill>
                  <a:schemeClr val="bg1"/>
                </a:solidFill>
              </a:rPr>
              <a:t>http://www.legis.state.wv.us/Bill_Text_HTML/2011_SESSIONS/RS/pdf_bills/SB488%20SUB2%20ENR.pdf</a:t>
            </a:r>
            <a:endParaRPr lang="en-US" dirty="0">
              <a:solidFill>
                <a:schemeClr val="bg1"/>
              </a:solidFill>
            </a:endParaRPr>
          </a:p>
        </p:txBody>
      </p:sp>
    </p:spTree>
    <p:extLst>
      <p:ext uri="{BB962C8B-B14F-4D97-AF65-F5344CB8AC3E}">
        <p14:creationId xmlns:p14="http://schemas.microsoft.com/office/powerpoint/2010/main" val="4039906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0" y="381000"/>
            <a:ext cx="5600700" cy="914400"/>
          </a:xfrm>
        </p:spPr>
        <p:txBody>
          <a:bodyPr>
            <a:normAutofit/>
          </a:bodyPr>
          <a:lstStyle/>
          <a:p>
            <a:r>
              <a:rPr lang="en-US" dirty="0"/>
              <a:t>WV HIV Testing Laws </a:t>
            </a:r>
          </a:p>
        </p:txBody>
      </p:sp>
      <p:sp>
        <p:nvSpPr>
          <p:cNvPr id="3" name="Content Placeholder 2"/>
          <p:cNvSpPr>
            <a:spLocks noGrp="1"/>
          </p:cNvSpPr>
          <p:nvPr>
            <p:ph idx="1"/>
          </p:nvPr>
        </p:nvSpPr>
        <p:spPr>
          <a:xfrm>
            <a:off x="1371600" y="1428751"/>
            <a:ext cx="6286500" cy="4343405"/>
          </a:xfrm>
        </p:spPr>
        <p:txBody>
          <a:bodyPr/>
          <a:lstStyle/>
          <a:p>
            <a:pPr>
              <a:buClr>
                <a:schemeClr val="bg1"/>
              </a:buClr>
            </a:pPr>
            <a:r>
              <a:rPr lang="en-US" sz="2100" dirty="0"/>
              <a:t>Prenatal:</a:t>
            </a:r>
          </a:p>
          <a:p>
            <a:pPr lvl="1"/>
            <a:r>
              <a:rPr lang="en-US" sz="1800" dirty="0"/>
              <a:t>Recommended as part of routine prenatal/perinatal care</a:t>
            </a:r>
          </a:p>
          <a:p>
            <a:pPr lvl="1"/>
            <a:r>
              <a:rPr lang="en-US" sz="1800" dirty="0"/>
              <a:t>Included with general consent (pt. must be informed)</a:t>
            </a:r>
          </a:p>
          <a:p>
            <a:pPr lvl="1"/>
            <a:r>
              <a:rPr lang="en-US" sz="1800" dirty="0"/>
              <a:t>Opt-out</a:t>
            </a:r>
          </a:p>
          <a:p>
            <a:pPr lvl="1"/>
            <a:r>
              <a:rPr lang="en-US" sz="1800" dirty="0"/>
              <a:t>Second test in 3</a:t>
            </a:r>
            <a:r>
              <a:rPr lang="en-US" sz="1800" baseline="30000" dirty="0"/>
              <a:t>rd</a:t>
            </a:r>
            <a:r>
              <a:rPr lang="en-US" sz="1800" dirty="0"/>
              <a:t> trimester (preferably prior to 36 weeks)</a:t>
            </a:r>
          </a:p>
          <a:p>
            <a:pPr lvl="1"/>
            <a:endParaRPr lang="en-US" sz="600" dirty="0"/>
          </a:p>
          <a:p>
            <a:pPr>
              <a:buClr>
                <a:schemeClr val="bg1"/>
              </a:buClr>
            </a:pPr>
            <a:r>
              <a:rPr lang="en-US" sz="2100" dirty="0"/>
              <a:t>Labor and delivery, neonatal:</a:t>
            </a:r>
          </a:p>
          <a:p>
            <a:pPr marL="342900" lvl="1" indent="0">
              <a:buNone/>
            </a:pPr>
            <a:endParaRPr lang="en-US" dirty="0"/>
          </a:p>
        </p:txBody>
      </p:sp>
      <p:pic>
        <p:nvPicPr>
          <p:cNvPr id="4" name="Picture 3"/>
          <p:cNvPicPr>
            <a:picLocks noChangeAspect="1"/>
          </p:cNvPicPr>
          <p:nvPr/>
        </p:nvPicPr>
        <p:blipFill>
          <a:blip r:embed="rId3"/>
          <a:stretch>
            <a:fillRect/>
          </a:stretch>
        </p:blipFill>
        <p:spPr>
          <a:xfrm>
            <a:off x="1485900" y="4155979"/>
            <a:ext cx="6057900" cy="2209800"/>
          </a:xfrm>
          <a:prstGeom prst="rect">
            <a:avLst/>
          </a:prstGeom>
        </p:spPr>
      </p:pic>
      <p:sp>
        <p:nvSpPr>
          <p:cNvPr id="5" name="Footer Placeholder 4"/>
          <p:cNvSpPr>
            <a:spLocks noGrp="1"/>
          </p:cNvSpPr>
          <p:nvPr>
            <p:ph type="ftr" sz="quarter" idx="11"/>
          </p:nvPr>
        </p:nvSpPr>
        <p:spPr/>
        <p:txBody>
          <a:bodyPr/>
          <a:lstStyle/>
          <a:p>
            <a:pPr>
              <a:defRPr/>
            </a:pPr>
            <a:r>
              <a:rPr lang="en-US" dirty="0" smtClean="0">
                <a:solidFill>
                  <a:schemeClr val="bg1"/>
                </a:solidFill>
              </a:rPr>
              <a:t>http://www.legis.state.wv.us/Bill_Text_HTML/2011_SESSIONS/RS/pdf_bills/SB488%20SUB2%20ENR.pdf</a:t>
            </a:r>
            <a:endParaRPr lang="en-US" dirty="0">
              <a:solidFill>
                <a:schemeClr val="bg1"/>
              </a:solidFill>
            </a:endParaRPr>
          </a:p>
        </p:txBody>
      </p:sp>
    </p:spTree>
    <p:extLst>
      <p:ext uri="{BB962C8B-B14F-4D97-AF65-F5344CB8AC3E}">
        <p14:creationId xmlns:p14="http://schemas.microsoft.com/office/powerpoint/2010/main" val="278951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Disclosure</a:t>
            </a:r>
          </a:p>
        </p:txBody>
      </p:sp>
      <p:sp>
        <p:nvSpPr>
          <p:cNvPr id="36867" name="Content Placeholder 2"/>
          <p:cNvSpPr>
            <a:spLocks noGrp="1"/>
          </p:cNvSpPr>
          <p:nvPr>
            <p:ph idx="1"/>
          </p:nvPr>
        </p:nvSpPr>
        <p:spPr/>
        <p:txBody>
          <a:bodyPr>
            <a:normAutofit fontScale="92500" lnSpcReduction="10000"/>
          </a:bodyPr>
          <a:lstStyle/>
          <a:p>
            <a:pPr marL="0" indent="0">
              <a:buFont typeface="Arial" panose="020B0604020202020204" pitchFamily="34" charset="0"/>
              <a:buNone/>
            </a:pPr>
            <a:r>
              <a:rPr lang="en-US" altLang="en-US" sz="2800" dirty="0" smtClean="0"/>
              <a:t>The MidAtlantic AIDS Education and Training Center does not endorse or recommend any commercial products, processes, or services. The representations and opinions expressed in this presentation are solely those of the author(s) and </a:t>
            </a:r>
            <a:r>
              <a:rPr lang="en-US" altLang="en-US" sz="2800" b="1" dirty="0" smtClean="0"/>
              <a:t>do not represent </a:t>
            </a:r>
            <a:r>
              <a:rPr lang="en-US" altLang="en-US" sz="2800" dirty="0" smtClean="0"/>
              <a:t>the views or policies of MA AETC, the University of Pittsburgh, or its funding agencies.</a:t>
            </a:r>
          </a:p>
          <a:p>
            <a:pPr marL="0" indent="0">
              <a:buFont typeface="Arial" panose="020B0604020202020204" pitchFamily="34" charset="0"/>
              <a:buNone/>
            </a:pPr>
            <a:endParaRPr lang="en-US" altLang="en-US" sz="2800" dirty="0" smtClean="0"/>
          </a:p>
          <a:p>
            <a:pPr marL="0" indent="0">
              <a:buNone/>
            </a:pPr>
            <a:r>
              <a:rPr lang="en-US" altLang="en-US" sz="2800" dirty="0"/>
              <a:t>The staff and faculty involved with the planning of today’s event </a:t>
            </a:r>
            <a:r>
              <a:rPr lang="en-US" altLang="en-US" sz="2800" b="1" dirty="0"/>
              <a:t>do not </a:t>
            </a:r>
            <a:r>
              <a:rPr lang="en-US" altLang="en-US" sz="2800" dirty="0"/>
              <a:t>have any conflicts of interest to disclose.</a:t>
            </a:r>
          </a:p>
          <a:p>
            <a:pPr marL="0" indent="0">
              <a:buFont typeface="Arial" panose="020B0604020202020204" pitchFamily="34" charset="0"/>
              <a:buNone/>
            </a:pPr>
            <a:endParaRPr lang="en-US" altLang="en-US" sz="3000" dirty="0" smtClean="0"/>
          </a:p>
          <a:p>
            <a:pPr marL="0" indent="0">
              <a:buFont typeface="Arial" panose="020B0604020202020204" pitchFamily="34" charset="0"/>
              <a:buNone/>
            </a:pPr>
            <a:endParaRPr lang="en-US" altLang="en-US" sz="3000" dirty="0" smtClean="0"/>
          </a:p>
        </p:txBody>
      </p:sp>
    </p:spTree>
    <p:extLst>
      <p:ext uri="{BB962C8B-B14F-4D97-AF65-F5344CB8AC3E}">
        <p14:creationId xmlns:p14="http://schemas.microsoft.com/office/powerpoint/2010/main" val="1649066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Title 1"/>
          <p:cNvSpPr>
            <a:spLocks noGrp="1"/>
          </p:cNvSpPr>
          <p:nvPr>
            <p:ph type="title"/>
          </p:nvPr>
        </p:nvSpPr>
        <p:spPr>
          <a:xfrm>
            <a:off x="1771650" y="1085850"/>
            <a:ext cx="5600700" cy="668216"/>
          </a:xfrm>
        </p:spPr>
        <p:txBody>
          <a:bodyPr>
            <a:normAutofit/>
          </a:bodyPr>
          <a:lstStyle/>
          <a:p>
            <a:r>
              <a:rPr lang="en-US" dirty="0"/>
              <a:t>WV HIV Testing </a:t>
            </a:r>
            <a:r>
              <a:rPr lang="en-US" dirty="0" smtClean="0"/>
              <a:t>Law</a:t>
            </a:r>
            <a:endParaRPr lang="en-US" dirty="0"/>
          </a:p>
        </p:txBody>
      </p:sp>
      <p:sp>
        <p:nvSpPr>
          <p:cNvPr id="703491" name="Content Placeholder 2"/>
          <p:cNvSpPr>
            <a:spLocks noGrp="1"/>
          </p:cNvSpPr>
          <p:nvPr>
            <p:ph idx="1"/>
          </p:nvPr>
        </p:nvSpPr>
        <p:spPr>
          <a:xfrm>
            <a:off x="1485900" y="1828801"/>
            <a:ext cx="6172200" cy="3623072"/>
          </a:xfrm>
        </p:spPr>
        <p:txBody>
          <a:bodyPr/>
          <a:lstStyle/>
          <a:p>
            <a:pPr>
              <a:buClr>
                <a:schemeClr val="bg1"/>
              </a:buClr>
            </a:pPr>
            <a:r>
              <a:rPr lang="en-US" sz="2100" dirty="0"/>
              <a:t>Mandated Testing:</a:t>
            </a:r>
          </a:p>
          <a:p>
            <a:pPr lvl="1"/>
            <a:r>
              <a:rPr lang="en-US" dirty="0"/>
              <a:t>No consent, must include counseling</a:t>
            </a:r>
          </a:p>
          <a:p>
            <a:pPr lvl="1"/>
            <a:endParaRPr lang="en-US" sz="750" dirty="0"/>
          </a:p>
          <a:p>
            <a:pPr>
              <a:buClr>
                <a:schemeClr val="bg1"/>
              </a:buClr>
            </a:pPr>
            <a:r>
              <a:rPr lang="en-US" sz="2100" dirty="0"/>
              <a:t>On any person </a:t>
            </a:r>
            <a:r>
              <a:rPr lang="en-US" sz="2100" u="sng" dirty="0"/>
              <a:t>charged</a:t>
            </a:r>
            <a:r>
              <a:rPr lang="en-US" sz="2100" dirty="0"/>
              <a:t> with the following:</a:t>
            </a:r>
          </a:p>
          <a:p>
            <a:pPr lvl="1"/>
            <a:r>
              <a:rPr lang="en-US" dirty="0"/>
              <a:t>Prostitution</a:t>
            </a:r>
          </a:p>
          <a:p>
            <a:pPr lvl="1"/>
            <a:r>
              <a:rPr lang="en-US" dirty="0"/>
              <a:t>Sexual abuse, assault, incest, molestati</a:t>
            </a:r>
            <a:r>
              <a:rPr lang="en-US" dirty="0" smtClean="0"/>
              <a:t>on</a:t>
            </a:r>
          </a:p>
          <a:p>
            <a:pPr lvl="2"/>
            <a:r>
              <a:rPr lang="en-US" sz="1600" dirty="0"/>
              <a:t>Confidential, administered by local/county health dept or regional </a:t>
            </a:r>
            <a:r>
              <a:rPr lang="en-US" sz="1600" dirty="0" smtClean="0"/>
              <a:t>jail</a:t>
            </a:r>
            <a:endParaRPr lang="en-US" sz="750" dirty="0"/>
          </a:p>
          <a:p>
            <a:pPr>
              <a:buClr>
                <a:schemeClr val="bg1"/>
              </a:buClr>
            </a:pPr>
            <a:r>
              <a:rPr lang="en-US" sz="2100" dirty="0"/>
              <a:t>On any person convicted of the above charges</a:t>
            </a:r>
          </a:p>
        </p:txBody>
      </p:sp>
      <p:sp>
        <p:nvSpPr>
          <p:cNvPr id="2" name="Footer Placeholder 1"/>
          <p:cNvSpPr>
            <a:spLocks noGrp="1"/>
          </p:cNvSpPr>
          <p:nvPr>
            <p:ph type="ftr" sz="quarter" idx="11"/>
          </p:nvPr>
        </p:nvSpPr>
        <p:spPr/>
        <p:txBody>
          <a:bodyPr/>
          <a:lstStyle/>
          <a:p>
            <a:pPr>
              <a:defRPr/>
            </a:pPr>
            <a:r>
              <a:rPr lang="en-US" dirty="0" smtClean="0">
                <a:solidFill>
                  <a:schemeClr val="bg1"/>
                </a:solidFill>
              </a:rPr>
              <a:t>http://www.legis.state.wv.us/Bill_Text_HTML/2011_SESSIONS/RS/pdf_bills/SB488%20SUB2%20ENR.pdf</a:t>
            </a:r>
            <a:endParaRPr lang="en-US" dirty="0">
              <a:solidFill>
                <a:schemeClr val="bg1"/>
              </a:solidFill>
            </a:endParaRPr>
          </a:p>
        </p:txBody>
      </p:sp>
    </p:spTree>
    <p:extLst>
      <p:ext uri="{BB962C8B-B14F-4D97-AF65-F5344CB8AC3E}">
        <p14:creationId xmlns:p14="http://schemas.microsoft.com/office/powerpoint/2010/main" val="3539448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485900" y="1085851"/>
            <a:ext cx="6172200" cy="420290"/>
          </a:xfrm>
        </p:spPr>
        <p:txBody>
          <a:bodyPr>
            <a:normAutofit fontScale="90000"/>
          </a:bodyPr>
          <a:lstStyle/>
          <a:p>
            <a:pPr eaLnBrk="1" hangingPunct="1"/>
            <a:r>
              <a:rPr lang="en-US" dirty="0" smtClean="0"/>
              <a:t>WV HIV Testing Sites</a:t>
            </a:r>
          </a:p>
        </p:txBody>
      </p:sp>
      <p:sp>
        <p:nvSpPr>
          <p:cNvPr id="51203" name="Rectangle 3"/>
          <p:cNvSpPr>
            <a:spLocks noGrp="1" noChangeArrowheads="1"/>
          </p:cNvSpPr>
          <p:nvPr>
            <p:ph type="body" idx="1"/>
          </p:nvPr>
        </p:nvSpPr>
        <p:spPr>
          <a:xfrm>
            <a:off x="1257300" y="1714500"/>
            <a:ext cx="6629400" cy="3829050"/>
          </a:xfrm>
        </p:spPr>
        <p:txBody>
          <a:bodyPr>
            <a:normAutofit/>
          </a:bodyPr>
          <a:lstStyle/>
          <a:p>
            <a:pPr eaLnBrk="1" hangingPunct="1">
              <a:buClr>
                <a:schemeClr val="bg1"/>
              </a:buClr>
            </a:pPr>
            <a:r>
              <a:rPr lang="en-US" sz="2100" dirty="0" smtClean="0"/>
              <a:t>All County </a:t>
            </a:r>
            <a:r>
              <a:rPr lang="en-US" sz="2100" dirty="0"/>
              <a:t>Health Departments</a:t>
            </a:r>
          </a:p>
          <a:p>
            <a:pPr lvl="1" eaLnBrk="1" hangingPunct="1">
              <a:buClr>
                <a:srgbClr val="EBC900"/>
              </a:buClr>
            </a:pPr>
            <a:r>
              <a:rPr lang="en-US" dirty="0"/>
              <a:t>Cabell/Huntington, Kanawha/Charleston: Rapid HIV Testing </a:t>
            </a:r>
          </a:p>
          <a:p>
            <a:pPr lvl="2" eaLnBrk="1" hangingPunct="1">
              <a:buClr>
                <a:schemeClr val="bg1"/>
              </a:buClr>
            </a:pPr>
            <a:endParaRPr lang="en-US" sz="600" dirty="0"/>
          </a:p>
          <a:p>
            <a:pPr eaLnBrk="1" hangingPunct="1">
              <a:buClr>
                <a:schemeClr val="bg1"/>
              </a:buClr>
            </a:pPr>
            <a:r>
              <a:rPr lang="en-US" sz="2100" dirty="0" smtClean="0"/>
              <a:t>Universities </a:t>
            </a:r>
            <a:r>
              <a:rPr lang="en-US" sz="2100" dirty="0"/>
              <a:t>– some use rapid testing</a:t>
            </a:r>
          </a:p>
          <a:p>
            <a:pPr lvl="2" eaLnBrk="1" hangingPunct="1">
              <a:buClr>
                <a:schemeClr val="bg1"/>
              </a:buClr>
            </a:pPr>
            <a:endParaRPr lang="en-US" sz="600" dirty="0"/>
          </a:p>
          <a:p>
            <a:pPr eaLnBrk="1" hangingPunct="1">
              <a:buClr>
                <a:schemeClr val="bg1"/>
              </a:buClr>
            </a:pPr>
            <a:r>
              <a:rPr lang="en-US" sz="2100" dirty="0"/>
              <a:t>Free Clinics</a:t>
            </a:r>
          </a:p>
          <a:p>
            <a:pPr eaLnBrk="1" hangingPunct="1">
              <a:buClr>
                <a:schemeClr val="bg1"/>
              </a:buClr>
            </a:pPr>
            <a:endParaRPr lang="en-US" sz="2100" dirty="0"/>
          </a:p>
          <a:p>
            <a:pPr marL="0" indent="0" eaLnBrk="1" hangingPunct="1">
              <a:buClr>
                <a:schemeClr val="bg1"/>
              </a:buClr>
              <a:buNone/>
            </a:pPr>
            <a:r>
              <a:rPr lang="en-US" sz="2100" dirty="0" smtClean="0"/>
              <a:t>June </a:t>
            </a:r>
            <a:r>
              <a:rPr lang="en-US" sz="2100" dirty="0"/>
              <a:t>27 – National HIV Testing Day (events all over)</a:t>
            </a:r>
          </a:p>
          <a:p>
            <a:pPr eaLnBrk="1" hangingPunct="1">
              <a:buClr>
                <a:schemeClr val="bg1"/>
              </a:buClr>
            </a:pPr>
            <a:endParaRPr lang="en-US" sz="2100" dirty="0"/>
          </a:p>
        </p:txBody>
      </p:sp>
      <p:sp>
        <p:nvSpPr>
          <p:cNvPr id="51204" name="Rectangle 4"/>
          <p:cNvSpPr>
            <a:spLocks noChangeArrowheads="1"/>
          </p:cNvSpPr>
          <p:nvPr/>
        </p:nvSpPr>
        <p:spPr bwMode="auto">
          <a:xfrm>
            <a:off x="1143000" y="3086123"/>
            <a:ext cx="6858000" cy="34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920" tIns="33960" rIns="67920" bIns="33960">
            <a:spAutoFit/>
          </a:bodyPr>
          <a:lstStyle/>
          <a:p>
            <a:pPr algn="ctr" eaLnBrk="0" hangingPunct="0"/>
            <a:endParaRPr lang="en-US">
              <a:solidFill>
                <a:srgbClr val="FFFFFF"/>
              </a:solidFill>
            </a:endParaRPr>
          </a:p>
        </p:txBody>
      </p:sp>
    </p:spTree>
    <p:custDataLst>
      <p:tags r:id="rId1"/>
    </p:custDataLst>
    <p:extLst>
      <p:ext uri="{BB962C8B-B14F-4D97-AF65-F5344CB8AC3E}">
        <p14:creationId xmlns:p14="http://schemas.microsoft.com/office/powerpoint/2010/main" val="3485796973"/>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25408F"/>
                </a:solidFill>
              </a:rPr>
              <a:t>Testing </a:t>
            </a:r>
            <a:r>
              <a:rPr lang="en-US" dirty="0" smtClean="0">
                <a:solidFill>
                  <a:srgbClr val="25408F"/>
                </a:solidFill>
              </a:rPr>
              <a:t>Technologies</a:t>
            </a:r>
            <a:endParaRPr lang="en-US" dirty="0">
              <a:solidFill>
                <a:srgbClr val="25408F"/>
              </a:solidFill>
            </a:endParaRPr>
          </a:p>
        </p:txBody>
      </p:sp>
      <p:sp>
        <p:nvSpPr>
          <p:cNvPr id="4" name="Slide Number Placeholder 3"/>
          <p:cNvSpPr>
            <a:spLocks noGrp="1"/>
          </p:cNvSpPr>
          <p:nvPr>
            <p:ph type="sldNum" sz="quarter" idx="12"/>
          </p:nvPr>
        </p:nvSpPr>
        <p:spPr/>
        <p:txBody>
          <a:bodyPr/>
          <a:lstStyle/>
          <a:p>
            <a:pPr>
              <a:defRPr/>
            </a:pPr>
            <a:fld id="{0F07559F-B460-4081-B504-D9BAE62CBC3B}" type="slidenum">
              <a:rPr lang="en-US" smtClean="0"/>
              <a:pPr>
                <a:defRPr/>
              </a:pPr>
              <a:t>22</a:t>
            </a:fld>
            <a:endParaRPr lang="en-US"/>
          </a:p>
        </p:txBody>
      </p:sp>
    </p:spTree>
    <p:extLst>
      <p:ext uri="{BB962C8B-B14F-4D97-AF65-F5344CB8AC3E}">
        <p14:creationId xmlns:p14="http://schemas.microsoft.com/office/powerpoint/2010/main" val="2186431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257299" y="293894"/>
            <a:ext cx="6629402" cy="1358694"/>
          </a:xfrm>
        </p:spPr>
        <p:txBody>
          <a:bodyPr>
            <a:normAutofit/>
          </a:bodyPr>
          <a:lstStyle/>
          <a:p>
            <a:pPr>
              <a:defRPr/>
            </a:pPr>
            <a:r>
              <a:rPr lang="en-US" dirty="0" smtClean="0"/>
              <a:t>      </a:t>
            </a:r>
            <a:r>
              <a:rPr lang="en-US" dirty="0"/>
              <a:t>New HIV Diagnostic Testing Algorithm </a:t>
            </a:r>
          </a:p>
        </p:txBody>
      </p:sp>
      <p:sp>
        <p:nvSpPr>
          <p:cNvPr id="3" name="Content Placeholder 2"/>
          <p:cNvSpPr>
            <a:spLocks noGrp="1"/>
          </p:cNvSpPr>
          <p:nvPr>
            <p:ph idx="1"/>
          </p:nvPr>
        </p:nvSpPr>
        <p:spPr>
          <a:xfrm>
            <a:off x="1485900" y="2824162"/>
            <a:ext cx="6172200" cy="2547938"/>
          </a:xfrm>
        </p:spPr>
        <p:txBody>
          <a:bodyPr>
            <a:normAutofit fontScale="92500" lnSpcReduction="20000"/>
          </a:bodyPr>
          <a:lstStyle/>
          <a:p>
            <a:pPr>
              <a:defRPr/>
            </a:pPr>
            <a:endParaRPr lang="en-US" dirty="0" smtClean="0"/>
          </a:p>
          <a:p>
            <a:pPr>
              <a:defRPr/>
            </a:pPr>
            <a:endParaRPr lang="en-US" dirty="0"/>
          </a:p>
          <a:p>
            <a:pPr>
              <a:defRPr/>
            </a:pPr>
            <a:endParaRPr lang="en-US" dirty="0" smtClean="0"/>
          </a:p>
          <a:p>
            <a:pPr>
              <a:defRPr/>
            </a:pPr>
            <a:endParaRPr lang="en-US" dirty="0"/>
          </a:p>
          <a:p>
            <a:pPr marL="0" indent="0">
              <a:buNone/>
              <a:defRPr/>
            </a:pPr>
            <a:endParaRPr lang="en-US" dirty="0" smtClean="0"/>
          </a:p>
          <a:p>
            <a:pPr>
              <a:defRPr/>
            </a:pPr>
            <a:endParaRPr lang="en-US" dirty="0"/>
          </a:p>
          <a:p>
            <a:pPr>
              <a:defRPr/>
            </a:pPr>
            <a:endParaRPr lang="en-US" sz="1050" dirty="0"/>
          </a:p>
          <a:p>
            <a:pPr>
              <a:defRPr/>
            </a:pPr>
            <a:r>
              <a:rPr lang="en-US" sz="1050" dirty="0"/>
              <a:t>                          </a:t>
            </a:r>
          </a:p>
          <a:p>
            <a:pPr>
              <a:defRPr/>
            </a:pPr>
            <a:endParaRPr lang="en-US" sz="1050" dirty="0"/>
          </a:p>
          <a:p>
            <a:pPr>
              <a:defRPr/>
            </a:pPr>
            <a:endParaRPr lang="en-US" sz="1050" dirty="0"/>
          </a:p>
          <a:p>
            <a:pPr>
              <a:defRPr/>
            </a:pPr>
            <a:endParaRPr lang="en-US" sz="1050" dirty="0"/>
          </a:p>
          <a:p>
            <a:pPr marL="0" indent="0">
              <a:buNone/>
              <a:defRPr/>
            </a:pPr>
            <a:endParaRPr lang="en-US" sz="1050" dirty="0"/>
          </a:p>
        </p:txBody>
      </p:sp>
      <p:pic>
        <p:nvPicPr>
          <p:cNvPr id="31748"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1768165"/>
            <a:ext cx="7264909" cy="4404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solidFill>
                  <a:prstClr val="black">
                    <a:tint val="75000"/>
                  </a:prstClr>
                </a:solidFill>
              </a:rPr>
              <a:t>http://www.cdc.gov/hiv/pdf/hivtestingalgorithmrecommendation-final.pdf</a:t>
            </a:r>
            <a:endParaRPr lang="en-US" dirty="0">
              <a:solidFill>
                <a:prstClr val="black">
                  <a:tint val="75000"/>
                </a:prstClr>
              </a:solidFill>
            </a:endParaRPr>
          </a:p>
        </p:txBody>
      </p:sp>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1337418" y="3600396"/>
              <a:ext cx="185220" cy="439290"/>
            </p14:xfrm>
          </p:contentPart>
        </mc:Choice>
        <mc:Fallback xmlns="">
          <p:pic>
            <p:nvPicPr>
              <p:cNvPr id="13" name="Ink 12"/>
              <p:cNvPicPr/>
              <p:nvPr/>
            </p:nvPicPr>
            <p:blipFill>
              <a:blip r:embed="rId5"/>
              <a:stretch>
                <a:fillRect/>
              </a:stretch>
            </p:blipFill>
            <p:spPr>
              <a:xfrm>
                <a:off x="1325550" y="3588514"/>
                <a:ext cx="208957" cy="46305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3267" name="Ink 53266"/>
              <p14:cNvContentPartPr/>
              <p14:nvPr/>
            </p14:nvContentPartPr>
            <p14:xfrm>
              <a:off x="0" y="857250"/>
              <a:ext cx="0" cy="0"/>
            </p14:xfrm>
          </p:contentPart>
        </mc:Choice>
        <mc:Fallback xmlns="">
          <p:pic>
            <p:nvPicPr>
              <p:cNvPr id="53267" name="Ink 53266"/>
              <p:cNvPicPr/>
              <p:nvPr/>
            </p:nvPicPr>
            <p:blipFill>
              <a:blip/>
              <a:stretch>
                <a:fillRect/>
              </a:stretch>
            </p:blipFill>
            <p:spPr>
              <a:xfrm>
                <a:off x="0" y="0"/>
                <a:ext cx="0" cy="0"/>
              </a:xfrm>
              <a:prstGeom prst="rect">
                <a:avLst/>
              </a:prstGeom>
            </p:spPr>
          </p:pic>
        </mc:Fallback>
      </mc:AlternateContent>
      <p:sp>
        <p:nvSpPr>
          <p:cNvPr id="53272" name="TextBox 53271"/>
          <p:cNvSpPr txBox="1"/>
          <p:nvPr/>
        </p:nvSpPr>
        <p:spPr>
          <a:xfrm>
            <a:off x="4917187" y="3156452"/>
            <a:ext cx="1019498" cy="646331"/>
          </a:xfrm>
          <a:prstGeom prst="rect">
            <a:avLst/>
          </a:prstGeom>
          <a:noFill/>
        </p:spPr>
        <p:txBody>
          <a:bodyPr wrap="square" rtlCol="0">
            <a:spAutoFit/>
          </a:bodyPr>
          <a:lstStyle/>
          <a:p>
            <a:r>
              <a:rPr lang="en-US" dirty="0" smtClean="0">
                <a:solidFill>
                  <a:srgbClr val="C00000"/>
                </a:solidFill>
              </a:rPr>
              <a:t>Multi-spot</a:t>
            </a:r>
            <a:endParaRPr lang="en-US" dirty="0">
              <a:solidFill>
                <a:srgbClr val="C00000"/>
              </a:solidFill>
            </a:endParaRPr>
          </a:p>
        </p:txBody>
      </p:sp>
      <p:sp>
        <p:nvSpPr>
          <p:cNvPr id="53273" name="TextBox 53272"/>
          <p:cNvSpPr txBox="1"/>
          <p:nvPr/>
        </p:nvSpPr>
        <p:spPr>
          <a:xfrm>
            <a:off x="6364224" y="1995678"/>
            <a:ext cx="2223814" cy="369332"/>
          </a:xfrm>
          <a:prstGeom prst="rect">
            <a:avLst/>
          </a:prstGeom>
          <a:noFill/>
        </p:spPr>
        <p:txBody>
          <a:bodyPr wrap="none" rtlCol="0">
            <a:spAutoFit/>
          </a:bodyPr>
          <a:lstStyle/>
          <a:p>
            <a:r>
              <a:rPr lang="en-US" dirty="0" smtClean="0">
                <a:solidFill>
                  <a:srgbClr val="C00000"/>
                </a:solidFill>
              </a:rPr>
              <a:t>Identifies Ag and Ab</a:t>
            </a:r>
            <a:endParaRPr lang="en-US" dirty="0">
              <a:solidFill>
                <a:srgbClr val="C00000"/>
              </a:solidFill>
            </a:endParaRPr>
          </a:p>
        </p:txBody>
      </p:sp>
      <p:sp>
        <p:nvSpPr>
          <p:cNvPr id="53274" name="TextBox 53273"/>
          <p:cNvSpPr txBox="1"/>
          <p:nvPr/>
        </p:nvSpPr>
        <p:spPr>
          <a:xfrm>
            <a:off x="1584198" y="4279392"/>
            <a:ext cx="1005403" cy="369332"/>
          </a:xfrm>
          <a:prstGeom prst="rect">
            <a:avLst/>
          </a:prstGeom>
          <a:noFill/>
        </p:spPr>
        <p:txBody>
          <a:bodyPr wrap="none" rtlCol="0">
            <a:spAutoFit/>
          </a:bodyPr>
          <a:lstStyle/>
          <a:p>
            <a:r>
              <a:rPr lang="en-US" dirty="0" smtClean="0">
                <a:solidFill>
                  <a:srgbClr val="C00000"/>
                </a:solidFill>
              </a:rPr>
              <a:t>INSTI™</a:t>
            </a:r>
            <a:endParaRPr lang="en-US" dirty="0">
              <a:solidFill>
                <a:srgbClr val="C00000"/>
              </a:solidFill>
            </a:endParaRPr>
          </a:p>
        </p:txBody>
      </p:sp>
      <p:sp>
        <p:nvSpPr>
          <p:cNvPr id="53276" name="TextBox 53275"/>
          <p:cNvSpPr txBox="1"/>
          <p:nvPr/>
        </p:nvSpPr>
        <p:spPr>
          <a:xfrm>
            <a:off x="7091173" y="4169664"/>
            <a:ext cx="1886094" cy="369332"/>
          </a:xfrm>
          <a:prstGeom prst="rect">
            <a:avLst/>
          </a:prstGeom>
          <a:noFill/>
        </p:spPr>
        <p:txBody>
          <a:bodyPr wrap="none" rtlCol="0">
            <a:spAutoFit/>
          </a:bodyPr>
          <a:lstStyle/>
          <a:p>
            <a:r>
              <a:rPr lang="en-US" dirty="0" smtClean="0">
                <a:solidFill>
                  <a:srgbClr val="C00000"/>
                </a:solidFill>
              </a:rPr>
              <a:t>Viral load testing</a:t>
            </a:r>
            <a:endParaRPr lang="en-US" dirty="0">
              <a:solidFill>
                <a:srgbClr val="C00000"/>
              </a:solidFill>
            </a:endParaRPr>
          </a:p>
        </p:txBody>
      </p:sp>
      <p:sp>
        <p:nvSpPr>
          <p:cNvPr id="53278" name="TextBox 53277"/>
          <p:cNvSpPr txBox="1"/>
          <p:nvPr/>
        </p:nvSpPr>
        <p:spPr>
          <a:xfrm>
            <a:off x="2016253" y="1927098"/>
            <a:ext cx="1371600" cy="415498"/>
          </a:xfrm>
          <a:prstGeom prst="rect">
            <a:avLst/>
          </a:prstGeom>
          <a:noFill/>
        </p:spPr>
        <p:txBody>
          <a:bodyPr wrap="square" rtlCol="0">
            <a:spAutoFit/>
          </a:bodyPr>
          <a:lstStyle/>
          <a:p>
            <a:r>
              <a:rPr lang="en-US" sz="1050" dirty="0">
                <a:solidFill>
                  <a:srgbClr val="C00000"/>
                </a:solidFill>
              </a:rPr>
              <a:t>Abbott Architect™ or PANTHER™</a:t>
            </a:r>
          </a:p>
        </p:txBody>
      </p:sp>
    </p:spTree>
    <p:extLst>
      <p:ext uri="{BB962C8B-B14F-4D97-AF65-F5344CB8AC3E}">
        <p14:creationId xmlns:p14="http://schemas.microsoft.com/office/powerpoint/2010/main" val="2169727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485900" y="152400"/>
            <a:ext cx="6172200" cy="1447800"/>
          </a:xfrm>
        </p:spPr>
        <p:txBody>
          <a:bodyPr>
            <a:normAutofit/>
          </a:bodyPr>
          <a:lstStyle/>
          <a:p>
            <a:r>
              <a:rPr lang="en-US" dirty="0" smtClean="0"/>
              <a:t>Testing Options</a:t>
            </a:r>
          </a:p>
        </p:txBody>
      </p:sp>
      <p:sp>
        <p:nvSpPr>
          <p:cNvPr id="54275" name="Content Placeholder 2"/>
          <p:cNvSpPr>
            <a:spLocks noGrp="1"/>
          </p:cNvSpPr>
          <p:nvPr>
            <p:ph idx="1"/>
          </p:nvPr>
        </p:nvSpPr>
        <p:spPr>
          <a:xfrm>
            <a:off x="1485900" y="1714500"/>
            <a:ext cx="6172200" cy="4686300"/>
          </a:xfrm>
        </p:spPr>
        <p:txBody>
          <a:bodyPr>
            <a:normAutofit fontScale="25000" lnSpcReduction="20000"/>
          </a:bodyPr>
          <a:lstStyle/>
          <a:p>
            <a:pPr>
              <a:buClr>
                <a:schemeClr val="bg1"/>
              </a:buClr>
            </a:pPr>
            <a:r>
              <a:rPr lang="en-US" sz="9600" dirty="0"/>
              <a:t>Conventional testing:</a:t>
            </a:r>
          </a:p>
          <a:p>
            <a:pPr lvl="1"/>
            <a:r>
              <a:rPr lang="en-US" sz="8000" dirty="0"/>
              <a:t>Done on serum, plasma, oral fluid</a:t>
            </a:r>
          </a:p>
          <a:p>
            <a:pPr lvl="1"/>
            <a:r>
              <a:rPr lang="en-US" sz="8000" dirty="0"/>
              <a:t>Results available about 2 weeks</a:t>
            </a:r>
          </a:p>
          <a:p>
            <a:pPr lvl="1"/>
            <a:r>
              <a:rPr lang="en-US" sz="8000" dirty="0" err="1"/>
              <a:t>Venipuncture</a:t>
            </a:r>
            <a:endParaRPr lang="en-US" sz="8000" dirty="0"/>
          </a:p>
          <a:p>
            <a:pPr lvl="1"/>
            <a:r>
              <a:rPr lang="en-US" sz="8000" dirty="0" err="1" smtClean="0"/>
              <a:t>Ora</a:t>
            </a:r>
            <a:r>
              <a:rPr lang="en-US" sz="8000" dirty="0" smtClean="0"/>
              <a:t>-Sure</a:t>
            </a:r>
            <a:endParaRPr lang="en-US" sz="7400" dirty="0"/>
          </a:p>
          <a:p>
            <a:pPr>
              <a:buClr>
                <a:schemeClr val="bg1"/>
              </a:buClr>
            </a:pPr>
            <a:r>
              <a:rPr lang="en-US" sz="9600" dirty="0"/>
              <a:t>Rapid testing:</a:t>
            </a:r>
          </a:p>
          <a:p>
            <a:pPr lvl="1"/>
            <a:r>
              <a:rPr lang="en-US" sz="7400" dirty="0"/>
              <a:t>Whole blood, serum, plasma, oral fluid</a:t>
            </a:r>
          </a:p>
          <a:p>
            <a:pPr lvl="1"/>
            <a:r>
              <a:rPr lang="en-US" sz="7400" dirty="0"/>
              <a:t>Results available in minutes </a:t>
            </a:r>
          </a:p>
          <a:p>
            <a:pPr lvl="1"/>
            <a:r>
              <a:rPr lang="en-US" sz="7400" dirty="0"/>
              <a:t>Useful in decreasing barriers to testing, meet CDC recommendations to make HIV testing </a:t>
            </a:r>
            <a:r>
              <a:rPr lang="en-US" sz="7400" dirty="0" smtClean="0"/>
              <a:t>routine</a:t>
            </a:r>
          </a:p>
          <a:p>
            <a:r>
              <a:rPr lang="en-US" sz="9600" dirty="0" smtClean="0"/>
              <a:t>Rapid-Rapid Testing (lab dependent)</a:t>
            </a:r>
          </a:p>
          <a:p>
            <a:pPr lvl="1"/>
            <a:r>
              <a:rPr lang="en-US" sz="7400" dirty="0" smtClean="0"/>
              <a:t>INSTI: first step</a:t>
            </a:r>
          </a:p>
          <a:p>
            <a:pPr lvl="1"/>
            <a:r>
              <a:rPr lang="en-US" sz="7400" dirty="0" err="1" smtClean="0"/>
              <a:t>oraQuick</a:t>
            </a:r>
            <a:r>
              <a:rPr lang="en-US" sz="7400" dirty="0" smtClean="0"/>
              <a:t>: second step, if positive is evidence of infection</a:t>
            </a:r>
          </a:p>
          <a:p>
            <a:pPr lvl="1"/>
            <a:endParaRPr lang="en-US" dirty="0"/>
          </a:p>
        </p:txBody>
      </p:sp>
    </p:spTree>
    <p:extLst>
      <p:ext uri="{BB962C8B-B14F-4D97-AF65-F5344CB8AC3E}">
        <p14:creationId xmlns:p14="http://schemas.microsoft.com/office/powerpoint/2010/main" val="1998634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28600"/>
            <a:ext cx="6286500" cy="1066800"/>
          </a:xfrm>
        </p:spPr>
        <p:txBody>
          <a:bodyPr>
            <a:normAutofit/>
          </a:bodyPr>
          <a:lstStyle/>
          <a:p>
            <a:r>
              <a:rPr lang="en-US" sz="3200" dirty="0" err="1"/>
              <a:t>Alere</a:t>
            </a:r>
            <a:r>
              <a:rPr lang="en-US" sz="3200" dirty="0"/>
              <a:t> Determine HIV-1/2 Ag/Ab Combo Test™</a:t>
            </a:r>
          </a:p>
        </p:txBody>
      </p:sp>
      <p:sp>
        <p:nvSpPr>
          <p:cNvPr id="3" name="Content Placeholder 2"/>
          <p:cNvSpPr>
            <a:spLocks noGrp="1"/>
          </p:cNvSpPr>
          <p:nvPr>
            <p:ph idx="1"/>
          </p:nvPr>
        </p:nvSpPr>
        <p:spPr>
          <a:xfrm>
            <a:off x="1257300" y="1885951"/>
            <a:ext cx="6572250" cy="3569495"/>
          </a:xfrm>
        </p:spPr>
        <p:txBody>
          <a:bodyPr>
            <a:normAutofit lnSpcReduction="10000"/>
          </a:bodyPr>
          <a:lstStyle/>
          <a:p>
            <a:pPr>
              <a:buClr>
                <a:schemeClr val="bg1"/>
              </a:buClr>
            </a:pPr>
            <a:r>
              <a:rPr lang="en-US" dirty="0"/>
              <a:t>First Fourth Generation Rapid HIV Test</a:t>
            </a:r>
          </a:p>
          <a:p>
            <a:pPr>
              <a:buClr>
                <a:schemeClr val="bg1"/>
              </a:buClr>
            </a:pPr>
            <a:endParaRPr lang="en-US" dirty="0"/>
          </a:p>
          <a:p>
            <a:pPr>
              <a:buClr>
                <a:schemeClr val="bg1"/>
              </a:buClr>
            </a:pPr>
            <a:r>
              <a:rPr lang="en-US" dirty="0"/>
              <a:t>Detects HIV infection and distinguishes between early infection and established HIV infection from human serum, plasma, and venous or finger stick specimens</a:t>
            </a:r>
          </a:p>
          <a:p>
            <a:pPr>
              <a:buClr>
                <a:schemeClr val="bg1"/>
              </a:buClr>
            </a:pPr>
            <a:r>
              <a:rPr lang="en-US" dirty="0"/>
              <a:t>Detects simultaneously:</a:t>
            </a:r>
          </a:p>
          <a:p>
            <a:pPr lvl="1"/>
            <a:r>
              <a:rPr lang="en-US" dirty="0"/>
              <a:t>HIV 1 p24 antigen - signal of HIV 1 infection</a:t>
            </a:r>
          </a:p>
          <a:p>
            <a:pPr lvl="1"/>
            <a:r>
              <a:rPr lang="en-US" dirty="0"/>
              <a:t>Presence of HIV 1/2 antibodies - usually present in established infections</a:t>
            </a:r>
          </a:p>
        </p:txBody>
      </p:sp>
    </p:spTree>
    <p:extLst>
      <p:ext uri="{BB962C8B-B14F-4D97-AF65-F5344CB8AC3E}">
        <p14:creationId xmlns:p14="http://schemas.microsoft.com/office/powerpoint/2010/main" val="2098283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Rapid HIV Tests</a:t>
            </a:r>
            <a:endParaRPr lang="en-US" dirty="0"/>
          </a:p>
        </p:txBody>
      </p:sp>
      <p:sp>
        <p:nvSpPr>
          <p:cNvPr id="3" name="Content Placeholder 2"/>
          <p:cNvSpPr>
            <a:spLocks noGrp="1"/>
          </p:cNvSpPr>
          <p:nvPr>
            <p:ph idx="1"/>
          </p:nvPr>
        </p:nvSpPr>
        <p:spPr>
          <a:xfrm>
            <a:off x="1371600" y="1417638"/>
            <a:ext cx="6343650" cy="4034235"/>
          </a:xfrm>
        </p:spPr>
        <p:txBody>
          <a:bodyPr/>
          <a:lstStyle/>
          <a:p>
            <a:r>
              <a:rPr lang="en-US" dirty="0" err="1"/>
              <a:t>Chembio</a:t>
            </a:r>
            <a:r>
              <a:rPr lang="en-US" dirty="0"/>
              <a:t> DPP</a:t>
            </a:r>
          </a:p>
          <a:p>
            <a:pPr lvl="1"/>
            <a:r>
              <a:rPr lang="en-US" dirty="0"/>
              <a:t>Oral fluid, Serum, plasma, whole blood (FS, Venipuncture)</a:t>
            </a:r>
          </a:p>
          <a:p>
            <a:pPr lvl="1" eaLnBrk="1" hangingPunct="1"/>
            <a:r>
              <a:rPr lang="en-US" dirty="0"/>
              <a:t>results in 15 minutes</a:t>
            </a:r>
          </a:p>
          <a:p>
            <a:pPr lvl="1" eaLnBrk="1" hangingPunct="1"/>
            <a:r>
              <a:rPr lang="en-US" dirty="0"/>
              <a:t>99.9% specific, 100% sensitivity</a:t>
            </a:r>
          </a:p>
          <a:p>
            <a:pPr lvl="1" eaLnBrk="1" hangingPunct="1"/>
            <a:r>
              <a:rPr lang="en-US" dirty="0"/>
              <a:t>manufactured by </a:t>
            </a:r>
            <a:r>
              <a:rPr lang="en-US" dirty="0" err="1" smtClean="0"/>
              <a:t>Chembio</a:t>
            </a:r>
            <a:endParaRPr lang="en-US" dirty="0"/>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http://chembio.com/hiv-12-stat-pak-assayeu/</a:t>
            </a:r>
          </a:p>
        </p:txBody>
      </p:sp>
      <p:sp>
        <p:nvSpPr>
          <p:cNvPr id="5" name="Slide Number Placeholder 4"/>
          <p:cNvSpPr>
            <a:spLocks noGrp="1"/>
          </p:cNvSpPr>
          <p:nvPr>
            <p:ph type="sldNum" sz="quarter" idx="4294967295"/>
          </p:nvPr>
        </p:nvSpPr>
        <p:spPr>
          <a:xfrm>
            <a:off x="6400800" y="5784057"/>
            <a:ext cx="1600200" cy="273844"/>
          </a:xfrm>
        </p:spPr>
        <p:txBody>
          <a:bodyPr/>
          <a:lstStyle/>
          <a:p>
            <a:pPr>
              <a:defRPr/>
            </a:pPr>
            <a:fld id="{51C76CC5-22A4-4AE5-BE33-E6B06D519986}" type="slidenum">
              <a:rPr lang="en-US" smtClean="0">
                <a:solidFill>
                  <a:prstClr val="black">
                    <a:tint val="75000"/>
                  </a:prstClr>
                </a:solidFill>
              </a:rPr>
              <a:pPr>
                <a:defRPr/>
              </a:pPr>
              <a:t>26</a:t>
            </a:fld>
            <a:endParaRPr lang="en-US">
              <a:solidFill>
                <a:prstClr val="black">
                  <a:tint val="75000"/>
                </a:prstClr>
              </a:solidFill>
            </a:endParaRPr>
          </a:p>
        </p:txBody>
      </p:sp>
    </p:spTree>
    <p:extLst>
      <p:ext uri="{BB962C8B-B14F-4D97-AF65-F5344CB8AC3E}">
        <p14:creationId xmlns:p14="http://schemas.microsoft.com/office/powerpoint/2010/main" val="1395471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a:xfrm>
            <a:off x="1485900" y="381000"/>
            <a:ext cx="6172200" cy="1182291"/>
          </a:xfrm>
        </p:spPr>
        <p:txBody>
          <a:bodyPr>
            <a:noAutofit/>
          </a:bodyPr>
          <a:lstStyle/>
          <a:p>
            <a:pPr eaLnBrk="1" hangingPunct="1"/>
            <a:r>
              <a:rPr lang="en-US" dirty="0" smtClean="0"/>
              <a:t>Other Rapid Tests </a:t>
            </a:r>
          </a:p>
        </p:txBody>
      </p:sp>
      <p:sp>
        <p:nvSpPr>
          <p:cNvPr id="690179" name="Rectangle 3"/>
          <p:cNvSpPr>
            <a:spLocks noGrp="1" noChangeArrowheads="1"/>
          </p:cNvSpPr>
          <p:nvPr>
            <p:ph type="body" idx="1"/>
          </p:nvPr>
        </p:nvSpPr>
        <p:spPr>
          <a:xfrm>
            <a:off x="1428751" y="1563291"/>
            <a:ext cx="6481763" cy="3751659"/>
          </a:xfrm>
        </p:spPr>
        <p:txBody>
          <a:bodyPr>
            <a:normAutofit/>
          </a:bodyPr>
          <a:lstStyle/>
          <a:p>
            <a:pPr eaLnBrk="1" hangingPunct="1">
              <a:lnSpc>
                <a:spcPct val="90000"/>
              </a:lnSpc>
              <a:buClr>
                <a:schemeClr val="bg1"/>
              </a:buClr>
            </a:pPr>
            <a:r>
              <a:rPr lang="en-US" dirty="0" err="1"/>
              <a:t>Multispot</a:t>
            </a:r>
            <a:r>
              <a:rPr lang="en-US" dirty="0"/>
              <a:t> HIV-1/HIV-2 Rapid Test</a:t>
            </a:r>
          </a:p>
          <a:p>
            <a:pPr lvl="1" eaLnBrk="1" hangingPunct="1">
              <a:lnSpc>
                <a:spcPct val="90000"/>
              </a:lnSpc>
            </a:pPr>
            <a:r>
              <a:rPr lang="en-US" u="sng" dirty="0"/>
              <a:t>differentiation of HIV-1 &amp; HIV-2 antibodies</a:t>
            </a:r>
          </a:p>
          <a:p>
            <a:pPr lvl="1" eaLnBrk="1" hangingPunct="1">
              <a:lnSpc>
                <a:spcPct val="90000"/>
              </a:lnSpc>
            </a:pPr>
            <a:r>
              <a:rPr lang="en-US" dirty="0"/>
              <a:t>serum, plasma</a:t>
            </a:r>
          </a:p>
          <a:p>
            <a:pPr lvl="1" eaLnBrk="1" hangingPunct="1">
              <a:lnSpc>
                <a:spcPct val="90000"/>
              </a:lnSpc>
            </a:pPr>
            <a:r>
              <a:rPr lang="en-US" dirty="0"/>
              <a:t>10 min results</a:t>
            </a:r>
          </a:p>
          <a:p>
            <a:pPr lvl="1" eaLnBrk="1" hangingPunct="1">
              <a:lnSpc>
                <a:spcPct val="90000"/>
              </a:lnSpc>
            </a:pPr>
            <a:r>
              <a:rPr lang="en-US" dirty="0"/>
              <a:t>100% sensitivity, 99.9% specificity</a:t>
            </a:r>
          </a:p>
          <a:p>
            <a:pPr lvl="1" eaLnBrk="1" hangingPunct="1">
              <a:lnSpc>
                <a:spcPct val="90000"/>
              </a:lnSpc>
            </a:pPr>
            <a:r>
              <a:rPr lang="en-US" dirty="0"/>
              <a:t>manufactured by Bio-Rad Laboratories</a:t>
            </a:r>
          </a:p>
        </p:txBody>
      </p:sp>
    </p:spTree>
    <p:custDataLst>
      <p:tags r:id="rId1"/>
    </p:custDataLst>
    <p:extLst>
      <p:ext uri="{BB962C8B-B14F-4D97-AF65-F5344CB8AC3E}">
        <p14:creationId xmlns:p14="http://schemas.microsoft.com/office/powerpoint/2010/main" val="1968632678"/>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a:r>
              <a:rPr lang="en-US" dirty="0" smtClean="0">
                <a:latin typeface="Calibri" panose="020F0502020204030204" pitchFamily="34" charset="0"/>
              </a:rPr>
              <a:t>Home Based Testing</a:t>
            </a:r>
          </a:p>
        </p:txBody>
      </p:sp>
      <p:pic>
        <p:nvPicPr>
          <p:cNvPr id="39940"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57300" y="2286000"/>
            <a:ext cx="3371850" cy="3429000"/>
          </a:xfrm>
        </p:spPr>
      </p:pic>
      <p:sp>
        <p:nvSpPr>
          <p:cNvPr id="4" name="Content Placeholder 3"/>
          <p:cNvSpPr>
            <a:spLocks noGrp="1"/>
          </p:cNvSpPr>
          <p:nvPr>
            <p:ph sz="half" idx="2"/>
          </p:nvPr>
        </p:nvSpPr>
        <p:spPr>
          <a:xfrm>
            <a:off x="4514850" y="2228850"/>
            <a:ext cx="3314700" cy="3600450"/>
          </a:xfrm>
        </p:spPr>
        <p:txBody>
          <a:bodyPr>
            <a:normAutofit/>
          </a:bodyPr>
          <a:lstStyle/>
          <a:p>
            <a:pPr>
              <a:buClr>
                <a:schemeClr val="accent2"/>
              </a:buClr>
              <a:defRPr/>
            </a:pPr>
            <a:r>
              <a:rPr lang="en-US" sz="1800" dirty="0" err="1">
                <a:latin typeface="Bell MT" pitchFamily="18" charset="0"/>
              </a:rPr>
              <a:t>Oraquick</a:t>
            </a:r>
            <a:r>
              <a:rPr lang="en-US" sz="1800" dirty="0">
                <a:latin typeface="Bell MT" pitchFamily="18" charset="0"/>
              </a:rPr>
              <a:t> In-Home HIV Test</a:t>
            </a:r>
          </a:p>
          <a:p>
            <a:pPr>
              <a:buClr>
                <a:schemeClr val="accent2"/>
              </a:buClr>
              <a:defRPr/>
            </a:pPr>
            <a:r>
              <a:rPr lang="en-US" sz="1800" dirty="0">
                <a:latin typeface="Bell MT" pitchFamily="18" charset="0"/>
              </a:rPr>
              <a:t>FDA approved July 3, 2012 </a:t>
            </a:r>
          </a:p>
          <a:p>
            <a:pPr>
              <a:buClr>
                <a:schemeClr val="accent2"/>
              </a:buClr>
              <a:defRPr/>
            </a:pPr>
            <a:r>
              <a:rPr lang="en-US" sz="1800" dirty="0">
                <a:latin typeface="Bell MT" pitchFamily="18" charset="0"/>
              </a:rPr>
              <a:t>First OTC home use rapid test – HIV 1 and HIV 2</a:t>
            </a:r>
          </a:p>
          <a:p>
            <a:pPr>
              <a:buClr>
                <a:schemeClr val="accent2"/>
              </a:buClr>
              <a:defRPr/>
            </a:pPr>
            <a:r>
              <a:rPr lang="en-US" sz="1800" dirty="0">
                <a:latin typeface="Bell MT" pitchFamily="18" charset="0"/>
              </a:rPr>
              <a:t>Specimen: oral fluid </a:t>
            </a:r>
          </a:p>
          <a:p>
            <a:pPr>
              <a:buClr>
                <a:schemeClr val="accent2"/>
              </a:buClr>
              <a:defRPr/>
            </a:pPr>
            <a:r>
              <a:rPr lang="en-US" sz="1800" dirty="0">
                <a:latin typeface="Bell MT" pitchFamily="18" charset="0"/>
              </a:rPr>
              <a:t>92% sensitivity/ 99.98%  specificity </a:t>
            </a:r>
          </a:p>
          <a:p>
            <a:pPr>
              <a:buClr>
                <a:schemeClr val="accent2"/>
              </a:buClr>
              <a:defRPr/>
            </a:pPr>
            <a:r>
              <a:rPr lang="en-US" sz="1800" dirty="0">
                <a:latin typeface="Bell MT" pitchFamily="18" charset="0"/>
              </a:rPr>
              <a:t>Consumer support center available 24/7 </a:t>
            </a:r>
          </a:p>
          <a:p>
            <a:pPr>
              <a:buClr>
                <a:schemeClr val="accent2"/>
              </a:buClr>
              <a:defRPr/>
            </a:pPr>
            <a:r>
              <a:rPr lang="en-US" sz="1800" dirty="0">
                <a:latin typeface="Bell MT" pitchFamily="18" charset="0"/>
              </a:rPr>
              <a:t>Available in October 2012</a:t>
            </a:r>
          </a:p>
          <a:p>
            <a:pPr>
              <a:defRPr/>
            </a:pPr>
            <a:endParaRPr lang="en-US" dirty="0">
              <a:solidFill>
                <a:schemeClr val="tx1">
                  <a:lumMod val="50000"/>
                </a:schemeClr>
              </a:solidFill>
            </a:endParaRPr>
          </a:p>
        </p:txBody>
      </p:sp>
    </p:spTree>
    <p:extLst>
      <p:ext uri="{BB962C8B-B14F-4D97-AF65-F5344CB8AC3E}">
        <p14:creationId xmlns:p14="http://schemas.microsoft.com/office/powerpoint/2010/main" val="1571871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1885950" y="304800"/>
            <a:ext cx="5543550" cy="1371600"/>
          </a:xfrm>
        </p:spPr>
        <p:txBody>
          <a:bodyPr>
            <a:normAutofit/>
          </a:bodyPr>
          <a:lstStyle/>
          <a:p>
            <a:pPr eaLnBrk="1" hangingPunct="1"/>
            <a:r>
              <a:rPr lang="en-US" dirty="0" smtClean="0"/>
              <a:t>When is a Rapid Test Indicated?</a:t>
            </a:r>
          </a:p>
        </p:txBody>
      </p:sp>
      <p:sp>
        <p:nvSpPr>
          <p:cNvPr id="688131" name="Rectangle 3"/>
          <p:cNvSpPr>
            <a:spLocks noGrp="1" noChangeArrowheads="1"/>
          </p:cNvSpPr>
          <p:nvPr>
            <p:ph type="body" idx="1"/>
          </p:nvPr>
        </p:nvSpPr>
        <p:spPr>
          <a:xfrm>
            <a:off x="1485900" y="2228895"/>
            <a:ext cx="6172200" cy="3371849"/>
          </a:xfrm>
        </p:spPr>
        <p:txBody>
          <a:bodyPr>
            <a:normAutofit fontScale="92500" lnSpcReduction="10000"/>
          </a:bodyPr>
          <a:lstStyle/>
          <a:p>
            <a:pPr eaLnBrk="1" hangingPunct="1">
              <a:lnSpc>
                <a:spcPct val="80000"/>
              </a:lnSpc>
              <a:buClr>
                <a:schemeClr val="bg1"/>
              </a:buClr>
            </a:pPr>
            <a:r>
              <a:rPr lang="en-US" dirty="0"/>
              <a:t>Primary care </a:t>
            </a:r>
            <a:r>
              <a:rPr lang="en-US" dirty="0" smtClean="0"/>
              <a:t>offices</a:t>
            </a:r>
          </a:p>
          <a:p>
            <a:pPr eaLnBrk="1" hangingPunct="1">
              <a:lnSpc>
                <a:spcPct val="80000"/>
              </a:lnSpc>
              <a:buClr>
                <a:schemeClr val="bg1"/>
              </a:buClr>
            </a:pPr>
            <a:r>
              <a:rPr lang="en-US" dirty="0"/>
              <a:t>Urgent care clinics, acute care setting</a:t>
            </a:r>
          </a:p>
          <a:p>
            <a:pPr eaLnBrk="1" hangingPunct="1">
              <a:lnSpc>
                <a:spcPct val="80000"/>
              </a:lnSpc>
              <a:buClr>
                <a:schemeClr val="bg1"/>
              </a:buClr>
            </a:pPr>
            <a:r>
              <a:rPr lang="en-US" dirty="0" smtClean="0"/>
              <a:t>L </a:t>
            </a:r>
            <a:r>
              <a:rPr lang="en-US" dirty="0"/>
              <a:t>&amp; D admissions</a:t>
            </a:r>
          </a:p>
          <a:p>
            <a:pPr eaLnBrk="1" hangingPunct="1">
              <a:lnSpc>
                <a:spcPct val="80000"/>
              </a:lnSpc>
              <a:buClr>
                <a:schemeClr val="bg1"/>
              </a:buClr>
            </a:pPr>
            <a:r>
              <a:rPr lang="en-US" dirty="0"/>
              <a:t>Occupational </a:t>
            </a:r>
            <a:r>
              <a:rPr lang="en-US" dirty="0" smtClean="0"/>
              <a:t>exposures/employee health</a:t>
            </a:r>
            <a:endParaRPr lang="en-US" dirty="0"/>
          </a:p>
          <a:p>
            <a:pPr eaLnBrk="1" hangingPunct="1">
              <a:lnSpc>
                <a:spcPct val="80000"/>
              </a:lnSpc>
              <a:buClr>
                <a:schemeClr val="bg1"/>
              </a:buClr>
            </a:pPr>
            <a:r>
              <a:rPr lang="en-US" dirty="0" smtClean="0"/>
              <a:t>ED</a:t>
            </a:r>
            <a:endParaRPr lang="en-US" dirty="0"/>
          </a:p>
          <a:p>
            <a:pPr eaLnBrk="1" hangingPunct="1">
              <a:lnSpc>
                <a:spcPct val="80000"/>
              </a:lnSpc>
              <a:buClr>
                <a:schemeClr val="bg1"/>
              </a:buClr>
            </a:pPr>
            <a:r>
              <a:rPr lang="en-US" dirty="0" smtClean="0"/>
              <a:t>STI </a:t>
            </a:r>
            <a:r>
              <a:rPr lang="en-US" dirty="0"/>
              <a:t>clinics</a:t>
            </a:r>
            <a:endParaRPr lang="en-US" sz="600" dirty="0"/>
          </a:p>
          <a:p>
            <a:pPr eaLnBrk="1" hangingPunct="1">
              <a:lnSpc>
                <a:spcPct val="80000"/>
              </a:lnSpc>
              <a:buClr>
                <a:schemeClr val="bg1"/>
              </a:buClr>
            </a:pPr>
            <a:r>
              <a:rPr lang="en-US" dirty="0"/>
              <a:t>Drug treatment clinics (WV methadone clinics</a:t>
            </a:r>
            <a:r>
              <a:rPr lang="en-US" dirty="0" smtClean="0"/>
              <a:t>?)</a:t>
            </a:r>
            <a:endParaRPr lang="en-US" dirty="0"/>
          </a:p>
          <a:p>
            <a:pPr eaLnBrk="1" hangingPunct="1">
              <a:lnSpc>
                <a:spcPct val="80000"/>
              </a:lnSpc>
              <a:buClr>
                <a:schemeClr val="bg1"/>
              </a:buClr>
            </a:pPr>
            <a:r>
              <a:rPr lang="en-US" dirty="0"/>
              <a:t>Public health </a:t>
            </a:r>
            <a:r>
              <a:rPr lang="en-US" dirty="0" smtClean="0"/>
              <a:t>community settings</a:t>
            </a:r>
            <a:endParaRPr lang="en-US" dirty="0"/>
          </a:p>
          <a:p>
            <a:pPr eaLnBrk="1" hangingPunct="1">
              <a:lnSpc>
                <a:spcPct val="80000"/>
              </a:lnSpc>
              <a:buClr>
                <a:schemeClr val="bg1"/>
              </a:buClr>
            </a:pPr>
            <a:r>
              <a:rPr lang="en-US" dirty="0" smtClean="0"/>
              <a:t>Developing </a:t>
            </a:r>
            <a:r>
              <a:rPr lang="en-US" dirty="0"/>
              <a:t>countries</a:t>
            </a:r>
          </a:p>
          <a:p>
            <a:pPr eaLnBrk="1" hangingPunct="1">
              <a:lnSpc>
                <a:spcPct val="80000"/>
              </a:lnSpc>
              <a:buClr>
                <a:schemeClr val="bg1"/>
              </a:buClr>
            </a:pPr>
            <a:r>
              <a:rPr lang="en-US" dirty="0" smtClean="0"/>
              <a:t>Prisons</a:t>
            </a:r>
            <a:endParaRPr lang="en-US" dirty="0"/>
          </a:p>
          <a:p>
            <a:pPr eaLnBrk="1" hangingPunct="1">
              <a:lnSpc>
                <a:spcPct val="80000"/>
              </a:lnSpc>
              <a:buClr>
                <a:schemeClr val="accent2"/>
              </a:buClr>
            </a:pPr>
            <a:endParaRPr lang="en-US" dirty="0"/>
          </a:p>
        </p:txBody>
      </p:sp>
    </p:spTree>
    <p:custDataLst>
      <p:tags r:id="rId1"/>
    </p:custDataLst>
    <p:extLst>
      <p:ext uri="{BB962C8B-B14F-4D97-AF65-F5344CB8AC3E}">
        <p14:creationId xmlns:p14="http://schemas.microsoft.com/office/powerpoint/2010/main" val="342341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Speaker Disclosure</a:t>
            </a:r>
          </a:p>
        </p:txBody>
      </p:sp>
      <p:sp>
        <p:nvSpPr>
          <p:cNvPr id="40963" name="Content Placeholder 2"/>
          <p:cNvSpPr>
            <a:spLocks noGrp="1"/>
          </p:cNvSpPr>
          <p:nvPr>
            <p:ph idx="1"/>
          </p:nvPr>
        </p:nvSpPr>
        <p:spPr/>
        <p:txBody>
          <a:bodyPr/>
          <a:lstStyle/>
          <a:p>
            <a:pPr marL="0" indent="0">
              <a:buFont typeface="Arial" panose="020B0604020202020204" pitchFamily="34" charset="0"/>
              <a:buNone/>
            </a:pPr>
            <a:r>
              <a:rPr lang="en-US" altLang="en-US" sz="3000" smtClean="0"/>
              <a:t>Speakers are required to disclose any commercial relationships before today’s presentation.</a:t>
            </a:r>
          </a:p>
        </p:txBody>
      </p:sp>
    </p:spTree>
    <p:extLst>
      <p:ext uri="{BB962C8B-B14F-4D97-AF65-F5344CB8AC3E}">
        <p14:creationId xmlns:p14="http://schemas.microsoft.com/office/powerpoint/2010/main" val="3464901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1485900" y="152401"/>
            <a:ext cx="6172200" cy="1219200"/>
          </a:xfrm>
        </p:spPr>
        <p:txBody>
          <a:bodyPr>
            <a:noAutofit/>
          </a:bodyPr>
          <a:lstStyle/>
          <a:p>
            <a:pPr eaLnBrk="1" hangingPunct="1"/>
            <a:r>
              <a:rPr lang="en-US" dirty="0"/>
              <a:t>Encourage HIV </a:t>
            </a:r>
            <a:r>
              <a:rPr lang="en-US" dirty="0" smtClean="0"/>
              <a:t>testing</a:t>
            </a:r>
            <a:endParaRPr lang="en-US" dirty="0"/>
          </a:p>
        </p:txBody>
      </p:sp>
      <p:sp>
        <p:nvSpPr>
          <p:cNvPr id="692227" name="Rectangle 3"/>
          <p:cNvSpPr>
            <a:spLocks noGrp="1" noChangeArrowheads="1"/>
          </p:cNvSpPr>
          <p:nvPr>
            <p:ph type="body" idx="1"/>
          </p:nvPr>
        </p:nvSpPr>
        <p:spPr/>
        <p:txBody>
          <a:bodyPr/>
          <a:lstStyle/>
          <a:p>
            <a:pPr eaLnBrk="1" hangingPunct="1">
              <a:buClr>
                <a:schemeClr val="bg1"/>
              </a:buClr>
            </a:pPr>
            <a:r>
              <a:rPr lang="en-US" dirty="0"/>
              <a:t>Raise your HIV antennae in patients with</a:t>
            </a:r>
          </a:p>
          <a:p>
            <a:pPr eaLnBrk="1" hangingPunct="1">
              <a:buClr>
                <a:schemeClr val="accent2"/>
              </a:buClr>
            </a:pPr>
            <a:endParaRPr lang="en-US" sz="1050" dirty="0"/>
          </a:p>
          <a:p>
            <a:pPr lvl="1" eaLnBrk="1" hangingPunct="1"/>
            <a:r>
              <a:rPr lang="en-US" dirty="0"/>
              <a:t>STI</a:t>
            </a:r>
          </a:p>
          <a:p>
            <a:pPr lvl="1" eaLnBrk="1" hangingPunct="1">
              <a:buNone/>
            </a:pPr>
            <a:endParaRPr lang="en-US" dirty="0"/>
          </a:p>
          <a:p>
            <a:pPr lvl="1" eaLnBrk="1" hangingPunct="1"/>
            <a:r>
              <a:rPr lang="en-US" dirty="0"/>
              <a:t>Pregnancy</a:t>
            </a:r>
          </a:p>
          <a:p>
            <a:pPr lvl="1" eaLnBrk="1" hangingPunct="1"/>
            <a:endParaRPr lang="en-US" dirty="0"/>
          </a:p>
          <a:p>
            <a:pPr lvl="1" eaLnBrk="1" hangingPunct="1"/>
            <a:r>
              <a:rPr lang="en-US" dirty="0"/>
              <a:t>Active TB</a:t>
            </a:r>
          </a:p>
          <a:p>
            <a:pPr lvl="1" eaLnBrk="1" hangingPunct="1"/>
            <a:endParaRPr lang="en-US" dirty="0"/>
          </a:p>
          <a:p>
            <a:pPr lvl="1" eaLnBrk="1" hangingPunct="1"/>
            <a:r>
              <a:rPr lang="en-US" dirty="0"/>
              <a:t>Females with refractory or recurrent vaginal candidiasis</a:t>
            </a:r>
          </a:p>
          <a:p>
            <a:pPr lvl="1" eaLnBrk="1" hangingPunct="1"/>
            <a:r>
              <a:rPr lang="en-US" dirty="0"/>
              <a:t>Anyone who requests it</a:t>
            </a:r>
          </a:p>
        </p:txBody>
      </p:sp>
    </p:spTree>
    <p:custDataLst>
      <p:tags r:id="rId1"/>
    </p:custDataLst>
    <p:extLst>
      <p:ext uri="{BB962C8B-B14F-4D97-AF65-F5344CB8AC3E}">
        <p14:creationId xmlns:p14="http://schemas.microsoft.com/office/powerpoint/2010/main" val="1487265651"/>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1771650" y="228600"/>
            <a:ext cx="5543550" cy="1295400"/>
          </a:xfrm>
        </p:spPr>
        <p:txBody>
          <a:bodyPr>
            <a:normAutofit/>
          </a:bodyPr>
          <a:lstStyle/>
          <a:p>
            <a:pPr eaLnBrk="1" hangingPunct="1"/>
            <a:r>
              <a:rPr lang="en-US" dirty="0"/>
              <a:t>Keep HIV on the radar </a:t>
            </a:r>
            <a:r>
              <a:rPr lang="en-US" dirty="0" smtClean="0"/>
              <a:t>screen</a:t>
            </a:r>
            <a:endParaRPr lang="en-US" dirty="0"/>
          </a:p>
        </p:txBody>
      </p:sp>
      <p:sp>
        <p:nvSpPr>
          <p:cNvPr id="693251" name="Rectangle 3"/>
          <p:cNvSpPr>
            <a:spLocks noGrp="1" noChangeArrowheads="1"/>
          </p:cNvSpPr>
          <p:nvPr>
            <p:ph type="body" sz="half" idx="1"/>
          </p:nvPr>
        </p:nvSpPr>
        <p:spPr>
          <a:xfrm>
            <a:off x="1485901" y="2228852"/>
            <a:ext cx="2857499" cy="3226594"/>
          </a:xfrm>
        </p:spPr>
        <p:txBody>
          <a:bodyPr>
            <a:normAutofit fontScale="92500" lnSpcReduction="10000"/>
          </a:bodyPr>
          <a:lstStyle/>
          <a:p>
            <a:pPr eaLnBrk="1" hangingPunct="1">
              <a:buClr>
                <a:schemeClr val="bg1"/>
              </a:buClr>
              <a:buFont typeface="Wingdings" pitchFamily="2" charset="2"/>
              <a:buChar char="q"/>
            </a:pPr>
            <a:r>
              <a:rPr lang="en-US" sz="1600" dirty="0"/>
              <a:t>Generalized lymphadenopathy</a:t>
            </a:r>
          </a:p>
          <a:p>
            <a:pPr eaLnBrk="1" hangingPunct="1">
              <a:buClr>
                <a:schemeClr val="bg1"/>
              </a:buClr>
              <a:buFont typeface="Wingdings" pitchFamily="2" charset="2"/>
              <a:buChar char="q"/>
            </a:pPr>
            <a:endParaRPr lang="en-US" sz="1600" dirty="0"/>
          </a:p>
          <a:p>
            <a:pPr eaLnBrk="1" hangingPunct="1">
              <a:buClr>
                <a:schemeClr val="bg1"/>
              </a:buClr>
              <a:buFont typeface="Wingdings" pitchFamily="2" charset="2"/>
              <a:buChar char="q"/>
            </a:pPr>
            <a:r>
              <a:rPr lang="en-US" sz="1600" dirty="0"/>
              <a:t>Unexplained dementia</a:t>
            </a:r>
          </a:p>
          <a:p>
            <a:pPr eaLnBrk="1" hangingPunct="1">
              <a:buClr>
                <a:schemeClr val="bg1"/>
              </a:buClr>
              <a:buFont typeface="Wingdings" pitchFamily="2" charset="2"/>
              <a:buChar char="q"/>
            </a:pPr>
            <a:endParaRPr lang="en-US" sz="1600" dirty="0"/>
          </a:p>
          <a:p>
            <a:pPr eaLnBrk="1" hangingPunct="1">
              <a:buClr>
                <a:schemeClr val="bg1"/>
              </a:buClr>
              <a:buFont typeface="Wingdings" pitchFamily="2" charset="2"/>
              <a:buChar char="q"/>
            </a:pPr>
            <a:r>
              <a:rPr lang="en-US" sz="1600" dirty="0"/>
              <a:t>Aseptic meningitis</a:t>
            </a:r>
          </a:p>
          <a:p>
            <a:pPr eaLnBrk="1" hangingPunct="1">
              <a:buClr>
                <a:schemeClr val="bg1"/>
              </a:buClr>
              <a:buFont typeface="Wingdings" pitchFamily="2" charset="2"/>
              <a:buChar char="q"/>
            </a:pPr>
            <a:endParaRPr lang="en-US" sz="1600" dirty="0"/>
          </a:p>
          <a:p>
            <a:pPr eaLnBrk="1" hangingPunct="1">
              <a:buClr>
                <a:schemeClr val="bg1"/>
              </a:buClr>
              <a:buFont typeface="Wingdings" pitchFamily="2" charset="2"/>
              <a:buChar char="q"/>
            </a:pPr>
            <a:r>
              <a:rPr lang="en-US" sz="1600" dirty="0"/>
              <a:t>Peripheral neuropathy</a:t>
            </a:r>
          </a:p>
          <a:p>
            <a:pPr eaLnBrk="1" hangingPunct="1">
              <a:buClr>
                <a:schemeClr val="bg1"/>
              </a:buClr>
              <a:buFont typeface="Wingdings" pitchFamily="2" charset="2"/>
              <a:buChar char="q"/>
            </a:pPr>
            <a:endParaRPr lang="en-US" sz="1600" dirty="0"/>
          </a:p>
          <a:p>
            <a:pPr eaLnBrk="1" hangingPunct="1">
              <a:buClr>
                <a:schemeClr val="bg1"/>
              </a:buClr>
              <a:buFont typeface="Wingdings" pitchFamily="2" charset="2"/>
              <a:buChar char="q"/>
            </a:pPr>
            <a:r>
              <a:rPr lang="en-US" sz="1600" dirty="0"/>
              <a:t>Chronic, unexplained fever</a:t>
            </a:r>
          </a:p>
          <a:p>
            <a:pPr eaLnBrk="1" hangingPunct="1">
              <a:buClr>
                <a:schemeClr val="bg1"/>
              </a:buClr>
              <a:buFont typeface="Wingdings" pitchFamily="2" charset="2"/>
              <a:buChar char="q"/>
            </a:pPr>
            <a:endParaRPr lang="en-US" sz="1600" dirty="0"/>
          </a:p>
          <a:p>
            <a:pPr eaLnBrk="1" hangingPunct="1">
              <a:buClr>
                <a:schemeClr val="bg1"/>
              </a:buClr>
              <a:buFont typeface="Wingdings" pitchFamily="2" charset="2"/>
              <a:buChar char="q"/>
            </a:pPr>
            <a:r>
              <a:rPr lang="en-US" sz="1600" dirty="0"/>
              <a:t>Diarrhea </a:t>
            </a:r>
          </a:p>
          <a:p>
            <a:pPr eaLnBrk="1" hangingPunct="1"/>
            <a:endParaRPr lang="en-US" dirty="0" smtClean="0"/>
          </a:p>
          <a:p>
            <a:pPr eaLnBrk="1" hangingPunct="1">
              <a:buNone/>
            </a:pPr>
            <a:endParaRPr lang="en-US" dirty="0" smtClean="0"/>
          </a:p>
        </p:txBody>
      </p:sp>
      <p:sp>
        <p:nvSpPr>
          <p:cNvPr id="133124" name="Rectangle 4"/>
          <p:cNvSpPr>
            <a:spLocks noGrp="1" noChangeArrowheads="1"/>
          </p:cNvSpPr>
          <p:nvPr>
            <p:ph type="body" sz="half" idx="2"/>
          </p:nvPr>
        </p:nvSpPr>
        <p:spPr>
          <a:xfrm>
            <a:off x="4630341" y="2228852"/>
            <a:ext cx="3027759" cy="3486148"/>
          </a:xfrm>
        </p:spPr>
        <p:txBody>
          <a:bodyPr>
            <a:normAutofit/>
          </a:bodyPr>
          <a:lstStyle/>
          <a:p>
            <a:pPr marL="0" indent="0" eaLnBrk="1" hangingPunct="1">
              <a:buClr>
                <a:schemeClr val="bg1"/>
              </a:buClr>
              <a:buFont typeface="Wingdings" pitchFamily="2" charset="2"/>
              <a:buChar char="q"/>
              <a:defRPr/>
            </a:pPr>
            <a:r>
              <a:rPr lang="en-US" sz="1500" dirty="0"/>
              <a:t>  </a:t>
            </a:r>
            <a:r>
              <a:rPr lang="en-US" sz="1600" dirty="0"/>
              <a:t>Weight loss</a:t>
            </a:r>
          </a:p>
          <a:p>
            <a:pPr marL="0" indent="0" eaLnBrk="1" hangingPunct="1">
              <a:buClr>
                <a:schemeClr val="bg1"/>
              </a:buClr>
              <a:buFont typeface="Wingdings" pitchFamily="2" charset="2"/>
              <a:buChar char="q"/>
              <a:defRPr/>
            </a:pPr>
            <a:endParaRPr lang="en-US" sz="1600" dirty="0"/>
          </a:p>
          <a:p>
            <a:pPr marL="0" indent="0" eaLnBrk="1" hangingPunct="1">
              <a:buClr>
                <a:schemeClr val="bg1"/>
              </a:buClr>
              <a:buFont typeface="Wingdings" pitchFamily="2" charset="2"/>
              <a:buChar char="q"/>
              <a:defRPr/>
            </a:pPr>
            <a:r>
              <a:rPr lang="en-US" sz="1600" dirty="0"/>
              <a:t>   Multidermatomal herpes </a:t>
            </a:r>
            <a:r>
              <a:rPr lang="en-US" sz="1600" dirty="0" smtClean="0"/>
              <a:t>	zoster</a:t>
            </a:r>
            <a:endParaRPr lang="en-US" sz="1600" dirty="0"/>
          </a:p>
          <a:p>
            <a:pPr marL="0" indent="0" eaLnBrk="1" hangingPunct="1">
              <a:buClr>
                <a:schemeClr val="bg1"/>
              </a:buClr>
              <a:buFont typeface="Wingdings" pitchFamily="2" charset="2"/>
              <a:buChar char="q"/>
              <a:defRPr/>
            </a:pPr>
            <a:endParaRPr lang="en-US" sz="1600" dirty="0"/>
          </a:p>
          <a:p>
            <a:pPr marL="0" indent="0" eaLnBrk="1" hangingPunct="1">
              <a:buClr>
                <a:schemeClr val="bg1"/>
              </a:buClr>
              <a:buFont typeface="Wingdings" pitchFamily="2" charset="2"/>
              <a:buChar char="q"/>
              <a:defRPr/>
            </a:pPr>
            <a:r>
              <a:rPr lang="en-US" sz="1600" dirty="0"/>
              <a:t>   Unexplained cytopenias</a:t>
            </a:r>
          </a:p>
          <a:p>
            <a:pPr marL="0" indent="0" eaLnBrk="1" hangingPunct="1">
              <a:buClr>
                <a:schemeClr val="bg1"/>
              </a:buClr>
              <a:buFont typeface="Wingdings" pitchFamily="2" charset="2"/>
              <a:buChar char="q"/>
              <a:defRPr/>
            </a:pPr>
            <a:endParaRPr lang="en-US" sz="1600" dirty="0"/>
          </a:p>
          <a:p>
            <a:pPr marL="0" indent="0" eaLnBrk="1" hangingPunct="1">
              <a:buClr>
                <a:schemeClr val="bg1"/>
              </a:buClr>
              <a:buFont typeface="Wingdings" pitchFamily="2" charset="2"/>
              <a:buChar char="q"/>
              <a:defRPr/>
            </a:pPr>
            <a:r>
              <a:rPr lang="en-US" sz="1600" dirty="0"/>
              <a:t>   B-cell lymphoma</a:t>
            </a:r>
          </a:p>
          <a:p>
            <a:pPr marL="0" indent="0" eaLnBrk="1" hangingPunct="1">
              <a:buClr>
                <a:schemeClr val="bg1"/>
              </a:buClr>
              <a:buFont typeface="Wingdings" pitchFamily="2" charset="2"/>
              <a:buChar char="q"/>
              <a:defRPr/>
            </a:pPr>
            <a:endParaRPr lang="en-US" sz="1600" dirty="0"/>
          </a:p>
          <a:p>
            <a:pPr marL="0" indent="0" eaLnBrk="1" hangingPunct="1">
              <a:buClr>
                <a:schemeClr val="bg1"/>
              </a:buClr>
              <a:buFont typeface="Wingdings" pitchFamily="2" charset="2"/>
              <a:buChar char="q"/>
              <a:defRPr/>
            </a:pPr>
            <a:r>
              <a:rPr lang="en-US" sz="1600" dirty="0"/>
              <a:t>   Diagnoses suggestive of </a:t>
            </a:r>
            <a:r>
              <a:rPr lang="en-US" sz="1600" dirty="0" smtClean="0"/>
              <a:t>  	cell-                               mediated </a:t>
            </a:r>
            <a:r>
              <a:rPr lang="en-US" sz="1600" dirty="0"/>
              <a:t>immunodeficiency</a:t>
            </a:r>
          </a:p>
          <a:p>
            <a:pPr eaLnBrk="1" hangingPunct="1">
              <a:buNone/>
              <a:defRPr/>
            </a:pPr>
            <a:endParaRPr lang="en-US" sz="1800" dirty="0"/>
          </a:p>
        </p:txBody>
      </p:sp>
    </p:spTree>
    <p:custDataLst>
      <p:tags r:id="rId1"/>
    </p:custDataLst>
    <p:extLst>
      <p:ext uri="{BB962C8B-B14F-4D97-AF65-F5344CB8AC3E}">
        <p14:creationId xmlns:p14="http://schemas.microsoft.com/office/powerpoint/2010/main" val="2184123381"/>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Necessity of HIV Testing in the Primary Care Setting</a:t>
            </a:r>
            <a:endParaRPr lang="en-US" dirty="0"/>
          </a:p>
        </p:txBody>
      </p:sp>
      <p:sp>
        <p:nvSpPr>
          <p:cNvPr id="3" name="Content Placeholder 2"/>
          <p:cNvSpPr>
            <a:spLocks noGrp="1"/>
          </p:cNvSpPr>
          <p:nvPr>
            <p:ph idx="1"/>
          </p:nvPr>
        </p:nvSpPr>
        <p:spPr/>
        <p:txBody>
          <a:bodyPr/>
          <a:lstStyle/>
          <a:p>
            <a:r>
              <a:rPr lang="en-US" dirty="0" smtClean="0"/>
              <a:t>Offering routine HIV testing in the primary care setting is de-stigmatizing:</a:t>
            </a:r>
          </a:p>
          <a:p>
            <a:pPr lvl="1"/>
            <a:r>
              <a:rPr lang="en-US" dirty="0" smtClean="0"/>
              <a:t>Normalization is key</a:t>
            </a:r>
          </a:p>
          <a:p>
            <a:pPr lvl="1"/>
            <a:r>
              <a:rPr lang="en-US" dirty="0" smtClean="0"/>
              <a:t>Consider as any other routine, evidence based screenings </a:t>
            </a:r>
            <a:r>
              <a:rPr lang="en-US" dirty="0" err="1" smtClean="0"/>
              <a:t>ie</a:t>
            </a:r>
            <a:r>
              <a:rPr lang="en-US" dirty="0" smtClean="0"/>
              <a:t>: colorectal cancer, BP, lipids, STDs…</a:t>
            </a:r>
          </a:p>
          <a:p>
            <a:r>
              <a:rPr lang="en-US" dirty="0" smtClean="0"/>
              <a:t>Improved patient outcomes:</a:t>
            </a:r>
          </a:p>
          <a:p>
            <a:pPr lvl="1"/>
            <a:r>
              <a:rPr lang="en-US" dirty="0" smtClean="0"/>
              <a:t>Later diagnosis of HIV = sicker people = more people are sick than would be in the case of earlier diagnosis</a:t>
            </a:r>
          </a:p>
          <a:p>
            <a:pPr lvl="1"/>
            <a:r>
              <a:rPr lang="en-US" dirty="0" smtClean="0"/>
              <a:t>Case identification = linkage to care, initiation of ARV therapy = undetectable viral load = no transmission to partners</a:t>
            </a:r>
          </a:p>
          <a:p>
            <a:r>
              <a:rPr lang="en-US" dirty="0" smtClean="0"/>
              <a:t>Improved public health outcomes:</a:t>
            </a:r>
          </a:p>
          <a:p>
            <a:pPr lvl="1"/>
            <a:r>
              <a:rPr lang="en-US" dirty="0" smtClean="0"/>
              <a:t>Drastic decrease in new infections</a:t>
            </a:r>
            <a:r>
              <a:rPr lang="en-US" dirty="0" smtClean="0">
                <a:sym typeface="Wingdings" panose="05000000000000000000" pitchFamily="2" charset="2"/>
              </a:rPr>
              <a:t></a:t>
            </a:r>
            <a:endParaRPr lang="en-US" dirty="0" smtClean="0"/>
          </a:p>
          <a:p>
            <a:pPr lvl="1"/>
            <a:endParaRPr lang="en-US" dirty="0"/>
          </a:p>
          <a:p>
            <a:pPr lvl="1"/>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32</a:t>
            </a:fld>
            <a:endParaRPr lang="en-US">
              <a:solidFill>
                <a:prstClr val="black">
                  <a:tint val="75000"/>
                </a:prstClr>
              </a:solidFill>
            </a:endParaRPr>
          </a:p>
        </p:txBody>
      </p:sp>
    </p:spTree>
    <p:extLst>
      <p:ext uri="{BB962C8B-B14F-4D97-AF65-F5344CB8AC3E}">
        <p14:creationId xmlns:p14="http://schemas.microsoft.com/office/powerpoint/2010/main" val="1798698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Recs. Since 2006</a:t>
            </a:r>
            <a:endParaRPr lang="en-US" dirty="0"/>
          </a:p>
        </p:txBody>
      </p:sp>
      <p:sp>
        <p:nvSpPr>
          <p:cNvPr id="3" name="Content Placeholder 2"/>
          <p:cNvSpPr>
            <a:spLocks noGrp="1"/>
          </p:cNvSpPr>
          <p:nvPr>
            <p:ph idx="1"/>
          </p:nvPr>
        </p:nvSpPr>
        <p:spPr/>
        <p:txBody>
          <a:bodyPr/>
          <a:lstStyle/>
          <a:p>
            <a:pPr marL="457200" lvl="1" indent="0">
              <a:buNone/>
            </a:pPr>
            <a:endParaRPr lang="en-US" dirty="0" smtClean="0"/>
          </a:p>
          <a:p>
            <a:r>
              <a:rPr lang="en-US" dirty="0" smtClean="0"/>
              <a:t>Silence = infection:</a:t>
            </a:r>
          </a:p>
          <a:p>
            <a:pPr lvl="1"/>
            <a:r>
              <a:rPr lang="en-US" dirty="0" smtClean="0"/>
              <a:t>Case goes undiagnosed</a:t>
            </a:r>
            <a:r>
              <a:rPr lang="en-US" dirty="0" smtClean="0">
                <a:sym typeface="Wingdings" panose="05000000000000000000" pitchFamily="2" charset="2"/>
              </a:rPr>
              <a:t> missed opportunity for behavior change, reduction in viral load, increased likelihood of transmission to partners (sexual/IDU)</a:t>
            </a:r>
          </a:p>
          <a:p>
            <a:pPr lvl="1"/>
            <a:r>
              <a:rPr lang="en-US" dirty="0" smtClean="0">
                <a:sym typeface="Wingdings" panose="05000000000000000000" pitchFamily="2" charset="2"/>
              </a:rPr>
              <a:t>CDC recommendations, National Priority and US Preventative Task Force (USPSTF) all reflect the role of primary care providers in breaking the silence: providing routine HIV screening for your patients</a:t>
            </a:r>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33</a:t>
            </a:fld>
            <a:endParaRPr lang="en-US">
              <a:solidFill>
                <a:prstClr val="black">
                  <a:tint val="75000"/>
                </a:prstClr>
              </a:solidFill>
            </a:endParaRPr>
          </a:p>
        </p:txBody>
      </p:sp>
    </p:spTree>
    <p:extLst>
      <p:ext uri="{BB962C8B-B14F-4D97-AF65-F5344CB8AC3E}">
        <p14:creationId xmlns:p14="http://schemas.microsoft.com/office/powerpoint/2010/main" val="1889996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Components of a Successful Screening System</a:t>
            </a:r>
            <a:endParaRPr lang="en-US" dirty="0"/>
          </a:p>
        </p:txBody>
      </p:sp>
      <p:sp>
        <p:nvSpPr>
          <p:cNvPr id="3" name="Content Placeholder 2"/>
          <p:cNvSpPr>
            <a:spLocks noGrp="1"/>
          </p:cNvSpPr>
          <p:nvPr>
            <p:ph idx="1"/>
          </p:nvPr>
        </p:nvSpPr>
        <p:spPr/>
        <p:txBody>
          <a:bodyPr>
            <a:normAutofit/>
          </a:bodyPr>
          <a:lstStyle/>
          <a:p>
            <a:r>
              <a:rPr lang="en-US" dirty="0" smtClean="0"/>
              <a:t>Staff training including front desk</a:t>
            </a:r>
            <a:endParaRPr lang="en-US" dirty="0" smtClean="0">
              <a:solidFill>
                <a:srgbClr val="FFFF00"/>
              </a:solidFill>
            </a:endParaRPr>
          </a:p>
          <a:p>
            <a:pPr lvl="1"/>
            <a:r>
              <a:rPr lang="en-US" dirty="0" smtClean="0"/>
              <a:t>HIV fundamentals, stigma, patient/public health outcomes</a:t>
            </a:r>
          </a:p>
          <a:p>
            <a:r>
              <a:rPr lang="en-US" dirty="0" smtClean="0"/>
              <a:t>Champions:</a:t>
            </a:r>
          </a:p>
          <a:p>
            <a:pPr lvl="1"/>
            <a:r>
              <a:rPr lang="en-US" dirty="0" smtClean="0"/>
              <a:t>Change leaders</a:t>
            </a:r>
          </a:p>
          <a:p>
            <a:r>
              <a:rPr lang="en-US" dirty="0" smtClean="0"/>
              <a:t>Supportive EHR workflows</a:t>
            </a:r>
          </a:p>
          <a:p>
            <a:r>
              <a:rPr lang="en-US" dirty="0" smtClean="0"/>
              <a:t>Patient communication prior to and after screening</a:t>
            </a:r>
          </a:p>
          <a:p>
            <a:pPr lvl="1"/>
            <a:r>
              <a:rPr lang="en-US" dirty="0" smtClean="0"/>
              <a:t>We ask </a:t>
            </a:r>
            <a:r>
              <a:rPr lang="en-US" u="sng" dirty="0" smtClean="0"/>
              <a:t>all</a:t>
            </a:r>
            <a:r>
              <a:rPr lang="en-US" dirty="0" smtClean="0"/>
              <a:t> of our patients…..</a:t>
            </a:r>
          </a:p>
          <a:p>
            <a:r>
              <a:rPr lang="en-US" dirty="0" smtClean="0"/>
              <a:t>Data reports</a:t>
            </a:r>
          </a:p>
          <a:p>
            <a:r>
              <a:rPr lang="en-US" dirty="0" smtClean="0"/>
              <a:t>QI plan integration</a:t>
            </a:r>
          </a:p>
          <a:p>
            <a:r>
              <a:rPr lang="en-US" dirty="0" smtClean="0"/>
              <a:t>Partnerships within and outside of your health center</a:t>
            </a:r>
          </a:p>
          <a:p>
            <a:pPr lvl="1"/>
            <a:endParaRPr lang="en-US" dirty="0" smtClean="0"/>
          </a:p>
          <a:p>
            <a:endParaRPr lang="en-US" dirty="0" smtClean="0"/>
          </a:p>
          <a:p>
            <a:pPr lvl="1"/>
            <a:endParaRPr lang="en-US" dirty="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34</a:t>
            </a:fld>
            <a:endParaRPr lang="en-US">
              <a:solidFill>
                <a:prstClr val="black">
                  <a:tint val="75000"/>
                </a:prstClr>
              </a:solidFill>
            </a:endParaRPr>
          </a:p>
        </p:txBody>
      </p:sp>
    </p:spTree>
    <p:extLst>
      <p:ext uri="{BB962C8B-B14F-4D97-AF65-F5344CB8AC3E}">
        <p14:creationId xmlns:p14="http://schemas.microsoft.com/office/powerpoint/2010/main" val="2802973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and Expand Partnerships</a:t>
            </a:r>
            <a:endParaRPr lang="en-US" dirty="0"/>
          </a:p>
        </p:txBody>
      </p:sp>
      <p:sp>
        <p:nvSpPr>
          <p:cNvPr id="3" name="Content Placeholder 2"/>
          <p:cNvSpPr>
            <a:spLocks noGrp="1"/>
          </p:cNvSpPr>
          <p:nvPr>
            <p:ph idx="1"/>
          </p:nvPr>
        </p:nvSpPr>
        <p:spPr/>
        <p:txBody>
          <a:bodyPr>
            <a:normAutofit/>
          </a:bodyPr>
          <a:lstStyle/>
          <a:p>
            <a:r>
              <a:rPr lang="en-US" sz="2700" dirty="0" smtClean="0"/>
              <a:t>Carolyn, Jeannette and Sara </a:t>
            </a:r>
            <a:r>
              <a:rPr lang="en-US" sz="2700" dirty="0"/>
              <a:t>at the </a:t>
            </a:r>
            <a:r>
              <a:rPr lang="en-US" sz="2700" dirty="0" err="1"/>
              <a:t>MidAtlantic</a:t>
            </a:r>
            <a:r>
              <a:rPr lang="en-US" sz="2700" dirty="0"/>
              <a:t> AETC!! </a:t>
            </a:r>
            <a:endParaRPr lang="en-US" sz="2700" dirty="0">
              <a:sym typeface="Wingdings" panose="05000000000000000000" pitchFamily="2" charset="2"/>
            </a:endParaRPr>
          </a:p>
          <a:p>
            <a:r>
              <a:rPr lang="en-US" dirty="0" smtClean="0">
                <a:sym typeface="Wingdings" panose="05000000000000000000" pitchFamily="2" charset="2"/>
              </a:rPr>
              <a:t>Ryan White Clinics in WV</a:t>
            </a:r>
          </a:p>
          <a:p>
            <a:r>
              <a:rPr lang="en-US" dirty="0" smtClean="0">
                <a:sym typeface="Wingdings" panose="05000000000000000000" pitchFamily="2" charset="2"/>
              </a:rPr>
              <a:t>Part B Case Managers</a:t>
            </a:r>
          </a:p>
          <a:p>
            <a:r>
              <a:rPr lang="en-US" dirty="0" smtClean="0"/>
              <a:t>WVU </a:t>
            </a:r>
            <a:r>
              <a:rPr lang="en-US" dirty="0" err="1" smtClean="0"/>
              <a:t>MARSline</a:t>
            </a:r>
            <a:r>
              <a:rPr lang="en-US" dirty="0" smtClean="0"/>
              <a:t> to refer positives for initiation of ARV therapy</a:t>
            </a:r>
          </a:p>
          <a:p>
            <a:pPr lvl="1"/>
            <a:r>
              <a:rPr lang="en-US" dirty="0" smtClean="0"/>
              <a:t>Remember you can do the primary care yourselves!</a:t>
            </a:r>
            <a:endParaRPr lang="en-US" dirty="0"/>
          </a:p>
          <a:p>
            <a:r>
              <a:rPr lang="en-US" dirty="0" smtClean="0"/>
              <a:t>Other primary care or community health centers that currently offer HIV testing</a:t>
            </a:r>
          </a:p>
          <a:p>
            <a:r>
              <a:rPr lang="en-US" dirty="0" smtClean="0"/>
              <a:t>WV State </a:t>
            </a:r>
            <a:r>
              <a:rPr lang="en-US" dirty="0"/>
              <a:t>Health </a:t>
            </a:r>
            <a:r>
              <a:rPr lang="en-US" dirty="0" smtClean="0"/>
              <a:t>Department                           </a:t>
            </a:r>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35</a:t>
            </a:fld>
            <a:endParaRPr lang="en-US">
              <a:solidFill>
                <a:prstClr val="black">
                  <a:tint val="7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8075" y="2895530"/>
            <a:ext cx="892148" cy="7162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5037903"/>
            <a:ext cx="1597648" cy="1123147"/>
          </a:xfrm>
          <a:prstGeom prst="rect">
            <a:avLst/>
          </a:prstGeom>
        </p:spPr>
      </p:pic>
    </p:spTree>
    <p:extLst>
      <p:ext uri="{BB962C8B-B14F-4D97-AF65-F5344CB8AC3E}">
        <p14:creationId xmlns:p14="http://schemas.microsoft.com/office/powerpoint/2010/main" val="42144648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a:t>
            </a:r>
            <a:endParaRPr lang="en-US" dirty="0"/>
          </a:p>
        </p:txBody>
      </p:sp>
      <p:sp>
        <p:nvSpPr>
          <p:cNvPr id="3" name="Content Placeholder 2"/>
          <p:cNvSpPr>
            <a:spLocks noGrp="1"/>
          </p:cNvSpPr>
          <p:nvPr>
            <p:ph idx="1"/>
          </p:nvPr>
        </p:nvSpPr>
        <p:spPr/>
        <p:txBody>
          <a:bodyPr/>
          <a:lstStyle/>
          <a:p>
            <a:pPr marL="0" indent="0">
              <a:buNone/>
            </a:pPr>
            <a:r>
              <a:rPr lang="en-US" dirty="0" smtClean="0"/>
              <a:t>We have attempted to make this presentation compliant with the </a:t>
            </a:r>
            <a:r>
              <a:rPr lang="en-US" u="sng" dirty="0" smtClean="0"/>
              <a:t>Americans with Disabilities Act </a:t>
            </a:r>
            <a:r>
              <a:rPr lang="en-US" dirty="0" smtClean="0"/>
              <a:t>and Section 508 of the </a:t>
            </a:r>
            <a:r>
              <a:rPr lang="en-US" u="sng" dirty="0" smtClean="0"/>
              <a:t>Rehabilitation Act</a:t>
            </a:r>
            <a:r>
              <a:rPr lang="en-US" dirty="0" smtClean="0"/>
              <a:t>.</a:t>
            </a:r>
          </a:p>
          <a:p>
            <a:pPr marL="0" indent="0">
              <a:buNone/>
            </a:pPr>
            <a:r>
              <a:rPr lang="en-US" dirty="0" smtClean="0"/>
              <a:t>If you find that you need further accommodation, or alternate means to utilize this presentation, please contact us and we will attempt to further accommodate your needs.</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4</a:t>
            </a:fld>
            <a:endParaRPr lang="en-US"/>
          </a:p>
        </p:txBody>
      </p:sp>
    </p:spTree>
    <p:extLst>
      <p:ext uri="{BB962C8B-B14F-4D97-AF65-F5344CB8AC3E}">
        <p14:creationId xmlns:p14="http://schemas.microsoft.com/office/powerpoint/2010/main" val="309151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Identify changes made to the West Virginia HIV testing laws to be in conformity with the CDCs recommendations for HIV testing of adults and adolescents in the US</a:t>
            </a:r>
          </a:p>
          <a:p>
            <a:r>
              <a:rPr lang="en-US" dirty="0" smtClean="0"/>
              <a:t>Outline the differences between current HIV testing methods approved for use in the United States by the FDA</a:t>
            </a:r>
          </a:p>
          <a:p>
            <a:r>
              <a:rPr lang="en-US" dirty="0" smtClean="0"/>
              <a:t>Discuss </a:t>
            </a:r>
            <a:r>
              <a:rPr lang="en-US" dirty="0"/>
              <a:t>how HIV testing and implementation of HIV testing in primary care centers have had an impact on reduction in disease transmission and new HIV infections in the United States</a:t>
            </a:r>
          </a:p>
          <a:p>
            <a:endParaRPr lang="en-US" dirty="0"/>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solidFill>
                  <a:prstClr val="black">
                    <a:tint val="75000"/>
                  </a:prstClr>
                </a:solidFill>
              </a:rPr>
              <a:pPr>
                <a:defRPr/>
              </a:pPr>
              <a:t>5</a:t>
            </a:fld>
            <a:endParaRPr lang="en-US">
              <a:solidFill>
                <a:prstClr val="black">
                  <a:tint val="75000"/>
                </a:prstClr>
              </a:solidFill>
            </a:endParaRPr>
          </a:p>
        </p:txBody>
      </p:sp>
    </p:spTree>
    <p:extLst>
      <p:ext uri="{BB962C8B-B14F-4D97-AF65-F5344CB8AC3E}">
        <p14:creationId xmlns:p14="http://schemas.microsoft.com/office/powerpoint/2010/main" val="3822618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1026"/>
          <p:cNvSpPr>
            <a:spLocks noGrp="1" noChangeArrowheads="1"/>
          </p:cNvSpPr>
          <p:nvPr>
            <p:ph type="ctrTitle"/>
          </p:nvPr>
        </p:nvSpPr>
        <p:spPr>
          <a:xfrm>
            <a:off x="1657350" y="971551"/>
            <a:ext cx="5829300" cy="288131"/>
          </a:xfrm>
        </p:spPr>
        <p:txBody>
          <a:bodyPr>
            <a:normAutofit fontScale="90000"/>
          </a:bodyPr>
          <a:lstStyle/>
          <a:p>
            <a:pPr eaLnBrk="1" hangingPunct="1"/>
            <a:r>
              <a:rPr lang="en-US" dirty="0" smtClean="0">
                <a:solidFill>
                  <a:srgbClr val="25408F"/>
                </a:solidFill>
              </a:rPr>
              <a:t>HIV Testing</a:t>
            </a:r>
          </a:p>
        </p:txBody>
      </p:sp>
      <p:pic>
        <p:nvPicPr>
          <p:cNvPr id="678916" name="Picture 8"/>
          <p:cNvPicPr>
            <a:picLocks noChangeAspect="1" noChangeArrowheads="1"/>
          </p:cNvPicPr>
          <p:nvPr/>
        </p:nvPicPr>
        <p:blipFill>
          <a:blip r:embed="rId4" cstate="print"/>
          <a:srcRect/>
          <a:stretch>
            <a:fillRect/>
          </a:stretch>
        </p:blipFill>
        <p:spPr bwMode="auto">
          <a:xfrm>
            <a:off x="6057900" y="5181600"/>
            <a:ext cx="1828800" cy="1371600"/>
          </a:xfrm>
          <a:prstGeom prst="rect">
            <a:avLst/>
          </a:prstGeom>
          <a:noFill/>
          <a:ln w="9525">
            <a:noFill/>
            <a:miter lim="800000"/>
            <a:headEnd/>
            <a:tailEnd/>
          </a:ln>
        </p:spPr>
      </p:pic>
      <p:pic>
        <p:nvPicPr>
          <p:cNvPr id="678917" name="Picture 9"/>
          <p:cNvPicPr>
            <a:picLocks noChangeAspect="1" noChangeArrowheads="1"/>
          </p:cNvPicPr>
          <p:nvPr/>
        </p:nvPicPr>
        <p:blipFill>
          <a:blip r:embed="rId5" cstate="print"/>
          <a:srcRect/>
          <a:stretch>
            <a:fillRect/>
          </a:stretch>
        </p:blipFill>
        <p:spPr bwMode="auto">
          <a:xfrm>
            <a:off x="1010840" y="2914650"/>
            <a:ext cx="1293019" cy="1485900"/>
          </a:xfrm>
          <a:prstGeom prst="rect">
            <a:avLst/>
          </a:prstGeom>
          <a:noFill/>
          <a:ln w="9525">
            <a:noFill/>
            <a:miter lim="800000"/>
            <a:headEnd/>
            <a:tailEnd/>
          </a:ln>
        </p:spPr>
      </p:pic>
      <p:pic>
        <p:nvPicPr>
          <p:cNvPr id="678918" name="Picture 10"/>
          <p:cNvPicPr>
            <a:picLocks noChangeAspect="1" noChangeArrowheads="1"/>
          </p:cNvPicPr>
          <p:nvPr/>
        </p:nvPicPr>
        <p:blipFill>
          <a:blip r:embed="rId6" cstate="print"/>
          <a:srcRect/>
          <a:stretch>
            <a:fillRect/>
          </a:stretch>
        </p:blipFill>
        <p:spPr bwMode="auto">
          <a:xfrm>
            <a:off x="1536502" y="1537096"/>
            <a:ext cx="2070497" cy="1377554"/>
          </a:xfrm>
          <a:prstGeom prst="rect">
            <a:avLst/>
          </a:prstGeom>
          <a:noFill/>
          <a:ln w="9525">
            <a:noFill/>
            <a:miter lim="800000"/>
            <a:headEnd/>
            <a:tailEnd/>
          </a:ln>
        </p:spPr>
      </p:pic>
      <p:pic>
        <p:nvPicPr>
          <p:cNvPr id="678919" name="Picture 11"/>
          <p:cNvPicPr>
            <a:picLocks noChangeAspect="1" noChangeArrowheads="1"/>
          </p:cNvPicPr>
          <p:nvPr/>
        </p:nvPicPr>
        <p:blipFill>
          <a:blip r:embed="rId7" cstate="print"/>
          <a:srcRect/>
          <a:stretch>
            <a:fillRect/>
          </a:stretch>
        </p:blipFill>
        <p:spPr bwMode="auto">
          <a:xfrm>
            <a:off x="5715000" y="1456148"/>
            <a:ext cx="1574006" cy="1316831"/>
          </a:xfrm>
          <a:prstGeom prst="rect">
            <a:avLst/>
          </a:prstGeom>
          <a:noFill/>
          <a:ln w="9525">
            <a:noFill/>
            <a:miter lim="800000"/>
            <a:headEnd/>
            <a:tailEnd/>
          </a:ln>
        </p:spPr>
      </p:pic>
      <p:pic>
        <p:nvPicPr>
          <p:cNvPr id="678920" name="Picture 12"/>
          <p:cNvPicPr>
            <a:picLocks noChangeAspect="1" noChangeArrowheads="1"/>
          </p:cNvPicPr>
          <p:nvPr/>
        </p:nvPicPr>
        <p:blipFill>
          <a:blip r:embed="rId8" cstate="print"/>
          <a:srcRect/>
          <a:stretch>
            <a:fillRect/>
          </a:stretch>
        </p:blipFill>
        <p:spPr bwMode="auto">
          <a:xfrm>
            <a:off x="1343991" y="4800600"/>
            <a:ext cx="2078831" cy="1391840"/>
          </a:xfrm>
          <a:prstGeom prst="rect">
            <a:avLst/>
          </a:prstGeom>
          <a:noFill/>
          <a:ln w="9525">
            <a:noFill/>
            <a:miter lim="800000"/>
            <a:headEnd/>
            <a:tailEnd/>
          </a:ln>
        </p:spPr>
      </p:pic>
      <p:pic>
        <p:nvPicPr>
          <p:cNvPr id="9" name="Picture 8" descr="mirror.jpg"/>
          <p:cNvPicPr>
            <a:picLocks noChangeAspect="1"/>
          </p:cNvPicPr>
          <p:nvPr/>
        </p:nvPicPr>
        <p:blipFill>
          <a:blip r:embed="rId9" cstate="print"/>
          <a:stretch>
            <a:fillRect/>
          </a:stretch>
        </p:blipFill>
        <p:spPr>
          <a:xfrm>
            <a:off x="3850481" y="2451524"/>
            <a:ext cx="1443038" cy="1785938"/>
          </a:xfrm>
          <a:prstGeom prst="rect">
            <a:avLst/>
          </a:prstGeom>
        </p:spPr>
      </p:pic>
      <p:pic>
        <p:nvPicPr>
          <p:cNvPr id="10" name="Picture 9" descr="african-american-couple-flirting.jpg"/>
          <p:cNvPicPr>
            <a:picLocks noChangeAspect="1"/>
          </p:cNvPicPr>
          <p:nvPr/>
        </p:nvPicPr>
        <p:blipFill>
          <a:blip r:embed="rId10" cstate="print"/>
          <a:stretch>
            <a:fillRect/>
          </a:stretch>
        </p:blipFill>
        <p:spPr>
          <a:xfrm>
            <a:off x="6631185" y="3048570"/>
            <a:ext cx="1710929" cy="1440782"/>
          </a:xfrm>
          <a:prstGeom prst="rect">
            <a:avLst/>
          </a:prstGeom>
        </p:spPr>
      </p:pic>
      <p:pic>
        <p:nvPicPr>
          <p:cNvPr id="11" name="Picture 10" descr="download.jpg"/>
          <p:cNvPicPr>
            <a:picLocks noChangeAspect="1"/>
          </p:cNvPicPr>
          <p:nvPr/>
        </p:nvPicPr>
        <p:blipFill>
          <a:blip r:embed="rId11" cstate="print"/>
          <a:stretch>
            <a:fillRect/>
          </a:stretch>
        </p:blipFill>
        <p:spPr>
          <a:xfrm>
            <a:off x="3714750" y="4286277"/>
            <a:ext cx="1871663" cy="1378744"/>
          </a:xfrm>
          <a:prstGeom prst="rect">
            <a:avLst/>
          </a:prstGeom>
        </p:spPr>
      </p:pic>
    </p:spTree>
    <p:custDataLst>
      <p:tags r:id="rId1"/>
    </p:custDataLst>
    <p:extLst>
      <p:ext uri="{BB962C8B-B14F-4D97-AF65-F5344CB8AC3E}">
        <p14:creationId xmlns:p14="http://schemas.microsoft.com/office/powerpoint/2010/main" val="57205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485900" y="1085851"/>
            <a:ext cx="6172200" cy="420290"/>
          </a:xfrm>
        </p:spPr>
        <p:txBody>
          <a:bodyPr>
            <a:normAutofit fontScale="90000"/>
          </a:bodyPr>
          <a:lstStyle/>
          <a:p>
            <a:pPr eaLnBrk="1" hangingPunct="1"/>
            <a:r>
              <a:rPr lang="en-US" dirty="0"/>
              <a:t>HIV Testing in the US</a:t>
            </a:r>
          </a:p>
        </p:txBody>
      </p:sp>
      <p:sp>
        <p:nvSpPr>
          <p:cNvPr id="49155" name="Rectangle 3"/>
          <p:cNvSpPr>
            <a:spLocks noGrp="1" noChangeArrowheads="1"/>
          </p:cNvSpPr>
          <p:nvPr>
            <p:ph type="body" idx="1"/>
          </p:nvPr>
        </p:nvSpPr>
        <p:spPr>
          <a:xfrm>
            <a:off x="1314450" y="1771650"/>
            <a:ext cx="6515100" cy="4057650"/>
          </a:xfrm>
        </p:spPr>
        <p:txBody>
          <a:bodyPr/>
          <a:lstStyle/>
          <a:p>
            <a:pPr eaLnBrk="1" hangingPunct="1">
              <a:buClr>
                <a:srgbClr val="EBC900"/>
              </a:buClr>
              <a:buFont typeface="Wingdings" pitchFamily="2" charset="2"/>
              <a:buChar char="Ø"/>
            </a:pPr>
            <a:r>
              <a:rPr lang="en-US" sz="2100" dirty="0"/>
              <a:t>Testing identifies undiagnosed HIV </a:t>
            </a:r>
          </a:p>
          <a:p>
            <a:pPr eaLnBrk="1" hangingPunct="1">
              <a:buClr>
                <a:srgbClr val="EBC900"/>
              </a:buClr>
              <a:buFont typeface="Wingdings" pitchFamily="2" charset="2"/>
              <a:buChar char="Ø"/>
            </a:pPr>
            <a:endParaRPr lang="en-US" sz="600" dirty="0"/>
          </a:p>
          <a:p>
            <a:pPr eaLnBrk="1" hangingPunct="1">
              <a:buClr>
                <a:srgbClr val="EBC900"/>
              </a:buClr>
              <a:buFont typeface="Wingdings" pitchFamily="2" charset="2"/>
              <a:buChar char="Ø"/>
            </a:pPr>
            <a:r>
              <a:rPr lang="en-US" sz="2100" dirty="0"/>
              <a:t>Reduces risk of transmission to others</a:t>
            </a:r>
          </a:p>
          <a:p>
            <a:pPr eaLnBrk="1" hangingPunct="1">
              <a:buClr>
                <a:srgbClr val="EBC900"/>
              </a:buClr>
              <a:buFont typeface="Wingdings" pitchFamily="2" charset="2"/>
              <a:buChar char="Ø"/>
            </a:pPr>
            <a:endParaRPr lang="en-US" sz="600" dirty="0"/>
          </a:p>
          <a:p>
            <a:pPr eaLnBrk="1" hangingPunct="1">
              <a:buClr>
                <a:srgbClr val="EBC900"/>
              </a:buClr>
              <a:buFont typeface="Wingdings" pitchFamily="2" charset="2"/>
              <a:buChar char="Ø"/>
            </a:pPr>
            <a:r>
              <a:rPr lang="en-US" sz="2100" dirty="0"/>
              <a:t>Prevalence of high-risk sexual behavior is reduced substantially after people become aware of their HIV positive status¹</a:t>
            </a:r>
          </a:p>
          <a:p>
            <a:pPr eaLnBrk="1" hangingPunct="1">
              <a:buClr>
                <a:srgbClr val="EBC900"/>
              </a:buClr>
              <a:buFont typeface="Wingdings" pitchFamily="2" charset="2"/>
              <a:buChar char="Ø"/>
            </a:pPr>
            <a:endParaRPr lang="en-US" sz="600" dirty="0"/>
          </a:p>
          <a:p>
            <a:pPr eaLnBrk="1" hangingPunct="1">
              <a:buClr>
                <a:srgbClr val="EBC900"/>
              </a:buClr>
              <a:buFont typeface="Wingdings" pitchFamily="2" charset="2"/>
              <a:buChar char="Ø"/>
            </a:pPr>
            <a:r>
              <a:rPr lang="en-US" sz="2100" dirty="0"/>
              <a:t>Timely knowledge of status critical in improvement of health by linkage to care, treatment and prevention: decreased morbidity and mortality</a:t>
            </a:r>
          </a:p>
          <a:p>
            <a:pPr eaLnBrk="1" hangingPunct="1">
              <a:buClr>
                <a:srgbClr val="EBC900"/>
              </a:buClr>
              <a:buFont typeface="Wingdings" pitchFamily="2" charset="2"/>
              <a:buChar char="Ø"/>
            </a:pPr>
            <a:endParaRPr lang="en-US" sz="900" dirty="0"/>
          </a:p>
          <a:p>
            <a:pPr eaLnBrk="1" hangingPunct="1"/>
            <a:endParaRPr lang="en-US" sz="900" dirty="0"/>
          </a:p>
          <a:p>
            <a:pPr eaLnBrk="1" hangingPunct="1"/>
            <a:endParaRPr lang="en-US" sz="900" dirty="0"/>
          </a:p>
        </p:txBody>
      </p:sp>
      <p:sp>
        <p:nvSpPr>
          <p:cNvPr id="2" name="Footer Placeholder 1"/>
          <p:cNvSpPr>
            <a:spLocks noGrp="1"/>
          </p:cNvSpPr>
          <p:nvPr>
            <p:ph type="ftr" sz="quarter" idx="11"/>
          </p:nvPr>
        </p:nvSpPr>
        <p:spPr>
          <a:xfrm>
            <a:off x="1314450" y="5257801"/>
            <a:ext cx="6572250" cy="273844"/>
          </a:xfrm>
        </p:spPr>
        <p:txBody>
          <a:bodyPr/>
          <a:lstStyle/>
          <a:p>
            <a:pPr>
              <a:defRPr/>
            </a:pPr>
            <a:r>
              <a:rPr lang="en-US" sz="825" baseline="30000" dirty="0">
                <a:solidFill>
                  <a:prstClr val="black">
                    <a:tint val="75000"/>
                  </a:prstClr>
                </a:solidFill>
              </a:rPr>
              <a:t>1</a:t>
            </a:r>
            <a:r>
              <a:rPr lang="en-US" sz="825" dirty="0">
                <a:solidFill>
                  <a:prstClr val="black">
                    <a:tint val="75000"/>
                  </a:prstClr>
                </a:solidFill>
              </a:rPr>
              <a:t>Marks G, </a:t>
            </a:r>
            <a:r>
              <a:rPr lang="en-US" sz="825" dirty="0" err="1">
                <a:solidFill>
                  <a:prstClr val="black">
                    <a:tint val="75000"/>
                  </a:prstClr>
                </a:solidFill>
              </a:rPr>
              <a:t>Crepaz</a:t>
            </a:r>
            <a:r>
              <a:rPr lang="en-US" sz="825" dirty="0">
                <a:solidFill>
                  <a:prstClr val="black">
                    <a:tint val="75000"/>
                  </a:prstClr>
                </a:solidFill>
              </a:rPr>
              <a:t> N, </a:t>
            </a:r>
            <a:r>
              <a:rPr lang="en-US" sz="825" dirty="0" err="1">
                <a:solidFill>
                  <a:prstClr val="black">
                    <a:tint val="75000"/>
                  </a:prstClr>
                </a:solidFill>
              </a:rPr>
              <a:t>Senterfitt</a:t>
            </a:r>
            <a:r>
              <a:rPr lang="en-US" sz="825" dirty="0">
                <a:solidFill>
                  <a:prstClr val="black">
                    <a:tint val="75000"/>
                  </a:prstClr>
                </a:solidFill>
              </a:rPr>
              <a:t> JW, Janssen RS. Meta-analysis of high-risk sexual behaviors in persons aware and unaware they are infected with HIV in the United States: Implications for HIV prevention programs. J </a:t>
            </a:r>
            <a:r>
              <a:rPr lang="en-US" sz="825" dirty="0" err="1">
                <a:solidFill>
                  <a:prstClr val="black">
                    <a:tint val="75000"/>
                  </a:prstClr>
                </a:solidFill>
              </a:rPr>
              <a:t>Aquir</a:t>
            </a:r>
            <a:r>
              <a:rPr lang="en-US" sz="825" dirty="0">
                <a:solidFill>
                  <a:prstClr val="black">
                    <a:tint val="75000"/>
                  </a:prstClr>
                </a:solidFill>
              </a:rPr>
              <a:t> Immune </a:t>
            </a:r>
            <a:r>
              <a:rPr lang="en-US" sz="825" dirty="0" err="1">
                <a:solidFill>
                  <a:prstClr val="black">
                    <a:tint val="75000"/>
                  </a:prstClr>
                </a:solidFill>
              </a:rPr>
              <a:t>Defic</a:t>
            </a:r>
            <a:r>
              <a:rPr lang="en-US" sz="825" dirty="0">
                <a:solidFill>
                  <a:prstClr val="black">
                    <a:tint val="75000"/>
                  </a:prstClr>
                </a:solidFill>
              </a:rPr>
              <a:t> Syndr2005;39:446-453</a:t>
            </a:r>
          </a:p>
        </p:txBody>
      </p:sp>
    </p:spTree>
    <p:custDataLst>
      <p:tags r:id="rId1"/>
    </p:custDataLst>
    <p:extLst>
      <p:ext uri="{BB962C8B-B14F-4D97-AF65-F5344CB8AC3E}">
        <p14:creationId xmlns:p14="http://schemas.microsoft.com/office/powerpoint/2010/main" val="2539122215"/>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28700"/>
            <a:ext cx="6172200" cy="639366"/>
          </a:xfrm>
        </p:spPr>
        <p:txBody>
          <a:bodyPr>
            <a:normAutofit fontScale="90000"/>
          </a:bodyPr>
          <a:lstStyle/>
          <a:p>
            <a:r>
              <a:rPr lang="en-US" dirty="0" smtClean="0"/>
              <a:t>US Testing Statistics - 2017</a:t>
            </a:r>
            <a:endParaRPr lang="en-US" dirty="0"/>
          </a:p>
        </p:txBody>
      </p:sp>
      <p:pic>
        <p:nvPicPr>
          <p:cNvPr id="5" name="Content Placeholder 4"/>
          <p:cNvPicPr>
            <a:picLocks noGrp="1" noChangeAspect="1"/>
          </p:cNvPicPr>
          <p:nvPr>
            <p:ph idx="1"/>
          </p:nvPr>
        </p:nvPicPr>
        <p:blipFill>
          <a:blip r:embed="rId3"/>
          <a:stretch>
            <a:fillRect/>
          </a:stretch>
        </p:blipFill>
        <p:spPr>
          <a:xfrm>
            <a:off x="1075765" y="1714501"/>
            <a:ext cx="7026089" cy="3565922"/>
          </a:xfrm>
          <a:prstGeom prst="rect">
            <a:avLst/>
          </a:prstGeom>
        </p:spPr>
      </p:pic>
      <p:sp>
        <p:nvSpPr>
          <p:cNvPr id="4" name="Footer Placeholder 3"/>
          <p:cNvSpPr>
            <a:spLocks noGrp="1"/>
          </p:cNvSpPr>
          <p:nvPr>
            <p:ph type="ftr" sz="quarter" idx="11"/>
          </p:nvPr>
        </p:nvSpPr>
        <p:spPr>
          <a:xfrm>
            <a:off x="1714500" y="5867400"/>
            <a:ext cx="5943600" cy="457200"/>
          </a:xfrm>
        </p:spPr>
        <p:txBody>
          <a:bodyPr/>
          <a:lstStyle/>
          <a:p>
            <a:pPr>
              <a:defRPr/>
            </a:pPr>
            <a:r>
              <a:rPr lang="en-US" dirty="0" smtClean="0">
                <a:solidFill>
                  <a:schemeClr val="bg1"/>
                </a:solidFill>
                <a:hlinkClick r:id="rId4"/>
              </a:rPr>
              <a:t>http</a:t>
            </a:r>
            <a:r>
              <a:rPr lang="en-US" dirty="0">
                <a:solidFill>
                  <a:schemeClr val="bg1"/>
                </a:solidFill>
                <a:hlinkClick r:id="rId4"/>
              </a:rPr>
              <a:t>://kff.org/hivaids/state-indicator/hiv-testing-rate-ever-tested</a:t>
            </a:r>
            <a:r>
              <a:rPr lang="en-US" dirty="0" smtClean="0">
                <a:solidFill>
                  <a:schemeClr val="bg1"/>
                </a:solidFill>
                <a:hlinkClick r:id="rId4"/>
              </a:rPr>
              <a:t>/</a:t>
            </a:r>
            <a:r>
              <a:rPr lang="en-US" dirty="0" smtClean="0">
                <a:solidFill>
                  <a:schemeClr val="bg1"/>
                </a:solidFill>
              </a:rPr>
              <a:t>. Accessed May 2, 201</a:t>
            </a:r>
          </a:p>
          <a:p>
            <a:pPr>
              <a:defRPr/>
            </a:pPr>
            <a:r>
              <a:rPr lang="en-US" dirty="0" smtClean="0">
                <a:solidFill>
                  <a:srgbClr val="DC6A3C"/>
                </a:solidFill>
              </a:rPr>
              <a:t>*http</a:t>
            </a:r>
            <a:r>
              <a:rPr lang="en-US" dirty="0">
                <a:solidFill>
                  <a:srgbClr val="DC6A3C"/>
                </a:solidFill>
              </a:rPr>
              <a:t>://www.reuters.com/article/us-health-hiv-teens-idUSKCN0UX2Q4</a:t>
            </a:r>
          </a:p>
        </p:txBody>
      </p:sp>
    </p:spTree>
    <p:extLst>
      <p:ext uri="{BB962C8B-B14F-4D97-AF65-F5344CB8AC3E}">
        <p14:creationId xmlns:p14="http://schemas.microsoft.com/office/powerpoint/2010/main" val="3903748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testing statistics</a:t>
            </a:r>
            <a:endParaRPr lang="en-US" dirty="0"/>
          </a:p>
        </p:txBody>
      </p:sp>
      <p:sp>
        <p:nvSpPr>
          <p:cNvPr id="3" name="Content Placeholder 2"/>
          <p:cNvSpPr>
            <a:spLocks noGrp="1"/>
          </p:cNvSpPr>
          <p:nvPr>
            <p:ph idx="1"/>
          </p:nvPr>
        </p:nvSpPr>
        <p:spPr/>
        <p:txBody>
          <a:bodyPr/>
          <a:lstStyle/>
          <a:p>
            <a:r>
              <a:rPr lang="en-US" dirty="0"/>
              <a:t>Among those receiving an HIV diagnosis during 2013, 24% were simultaneously diagnosed with AIDS</a:t>
            </a:r>
            <a:r>
              <a:rPr lang="en-US" dirty="0" smtClean="0"/>
              <a:t>:</a:t>
            </a:r>
          </a:p>
          <a:p>
            <a:pPr lvl="1">
              <a:buClr>
                <a:schemeClr val="bg1"/>
              </a:buClr>
            </a:pPr>
            <a:r>
              <a:rPr lang="en-US" dirty="0"/>
              <a:t>likely infected for many years without knowing it</a:t>
            </a:r>
          </a:p>
          <a:p>
            <a:pPr lvl="1">
              <a:buClr>
                <a:schemeClr val="bg1"/>
              </a:buClr>
            </a:pPr>
            <a:r>
              <a:rPr lang="en-US" dirty="0"/>
              <a:t>late diagnoses = missed opportunities for treatment and </a:t>
            </a:r>
            <a:r>
              <a:rPr lang="en-US" dirty="0" smtClean="0"/>
              <a:t>prevention</a:t>
            </a:r>
          </a:p>
          <a:p>
            <a:pPr>
              <a:buClr>
                <a:schemeClr val="bg1"/>
              </a:buClr>
            </a:pPr>
            <a:r>
              <a:rPr lang="en-US" dirty="0"/>
              <a:t>Poverty can limit access to</a:t>
            </a:r>
            <a:r>
              <a:rPr lang="en-US" dirty="0" smtClean="0"/>
              <a:t>:</a:t>
            </a:r>
          </a:p>
          <a:p>
            <a:pPr lvl="1">
              <a:buClr>
                <a:schemeClr val="bg1"/>
              </a:buClr>
            </a:pPr>
            <a:r>
              <a:rPr lang="en-US" dirty="0"/>
              <a:t>health care</a:t>
            </a:r>
          </a:p>
          <a:p>
            <a:pPr lvl="1">
              <a:buClr>
                <a:schemeClr val="bg1"/>
              </a:buClr>
            </a:pPr>
            <a:r>
              <a:rPr lang="en-US" dirty="0"/>
              <a:t>HIV testing</a:t>
            </a:r>
          </a:p>
          <a:p>
            <a:pPr lvl="1">
              <a:buClr>
                <a:schemeClr val="bg1"/>
              </a:buClr>
            </a:pPr>
            <a:r>
              <a:rPr lang="en-US" dirty="0"/>
              <a:t>Medications that can lower levels of HIV in the blood and help prevent transmission </a:t>
            </a:r>
            <a:r>
              <a:rPr lang="en-US" dirty="0" smtClean="0"/>
              <a:t>risk</a:t>
            </a:r>
          </a:p>
          <a:p>
            <a:pPr>
              <a:buClr>
                <a:schemeClr val="bg1"/>
              </a:buClr>
            </a:pPr>
            <a:r>
              <a:rPr lang="en-US" dirty="0"/>
              <a:t>Discrimination, stigma and LGBTQ phobia</a:t>
            </a:r>
            <a:r>
              <a:rPr lang="en-US" dirty="0" smtClean="0"/>
              <a:t>:</a:t>
            </a:r>
          </a:p>
          <a:p>
            <a:pPr lvl="1">
              <a:buClr>
                <a:schemeClr val="bg1"/>
              </a:buClr>
            </a:pPr>
            <a:r>
              <a:rPr lang="en-US" dirty="0"/>
              <a:t>Discrimination, stigma and LGBTQ phobia:</a:t>
            </a:r>
          </a:p>
          <a:p>
            <a:pPr lvl="1">
              <a:buClr>
                <a:schemeClr val="bg1"/>
              </a:buClr>
            </a:pPr>
            <a:endParaRPr lang="en-US" dirty="0"/>
          </a:p>
          <a:p>
            <a:pPr>
              <a:buClr>
                <a:schemeClr val="bg1"/>
              </a:buClr>
            </a:pPr>
            <a:endParaRPr lang="en-US" dirty="0"/>
          </a:p>
          <a:p>
            <a:pPr lvl="1">
              <a:buClr>
                <a:schemeClr val="bg1"/>
              </a:buClr>
            </a:pPr>
            <a:endParaRPr lang="en-US" dirty="0"/>
          </a:p>
          <a:p>
            <a:pPr>
              <a:buClr>
                <a:schemeClr val="bg1"/>
              </a:buClr>
            </a:pPr>
            <a:endParaRPr lang="en-US" dirty="0" smtClean="0"/>
          </a:p>
          <a:p>
            <a:pPr lvl="1"/>
            <a:endParaRPr lang="en-US" dirty="0"/>
          </a:p>
          <a:p>
            <a:endParaRPr lang="en-US" dirty="0"/>
          </a:p>
        </p:txBody>
      </p:sp>
      <p:sp>
        <p:nvSpPr>
          <p:cNvPr id="4" name="Footer Placeholder 3"/>
          <p:cNvSpPr>
            <a:spLocks noGrp="1"/>
          </p:cNvSpPr>
          <p:nvPr>
            <p:ph type="ftr" sz="quarter" idx="11"/>
          </p:nvPr>
        </p:nvSpPr>
        <p:spPr/>
        <p:txBody>
          <a:bodyPr/>
          <a:lstStyle/>
          <a:p>
            <a:pPr>
              <a:defRPr/>
            </a:pPr>
            <a:r>
              <a:rPr lang="en-US" dirty="0" smtClean="0"/>
              <a:t>Todays HIV/AIDS Epidemic February 2016 Centers for Disease Control</a:t>
            </a:r>
            <a:endParaRPr lang="en-US" dirty="0"/>
          </a:p>
        </p:txBody>
      </p:sp>
      <p:sp>
        <p:nvSpPr>
          <p:cNvPr id="5" name="Slide Number Placeholder 4"/>
          <p:cNvSpPr>
            <a:spLocks noGrp="1"/>
          </p:cNvSpPr>
          <p:nvPr>
            <p:ph type="sldNum" sz="quarter" idx="12"/>
          </p:nvPr>
        </p:nvSpPr>
        <p:spPr/>
        <p:txBody>
          <a:bodyPr/>
          <a:lstStyle/>
          <a:p>
            <a:pPr>
              <a:defRPr/>
            </a:pPr>
            <a:fld id="{51C76CC5-22A4-4AE5-BE33-E6B06D519986}" type="slidenum">
              <a:rPr lang="en-US" smtClean="0"/>
              <a:pPr>
                <a:defRPr/>
              </a:pPr>
              <a:t>9</a:t>
            </a:fld>
            <a:endParaRPr lang="en-US"/>
          </a:p>
        </p:txBody>
      </p:sp>
    </p:spTree>
    <p:extLst>
      <p:ext uri="{BB962C8B-B14F-4D97-AF65-F5344CB8AC3E}">
        <p14:creationId xmlns:p14="http://schemas.microsoft.com/office/powerpoint/2010/main" val="823168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442&quot;&gt;&lt;property id=&quot;20148&quot; value=&quot;5&quot;/&gt;&lt;property id=&quot;20300&quot; value=&quot;Slide 1&quot;/&gt;&lt;property id=&quot;20307&quot; value=&quot;256&quot;/&gt;&lt;/object&gt;&lt;object type=&quot;3&quot; unique_id=&quot;10518&quot;&gt;&lt;property id=&quot;20148&quot; value=&quot;5&quot;/&gt;&lt;property id=&quot;20300&quot; value=&quot;Slide 3 - &amp;quot;MidAtlantic AIDS Education and Training Center - Contact Information&amp;quot;&quot;/&gt;&lt;property id=&quot;20307&quot; value=&quot;258&quot;/&gt;&lt;/object&gt;&lt;object type=&quot;3&quot; unique_id=&quot;10569&quot;&gt;&lt;property id=&quot;20148&quot; value=&quot;5&quot;/&gt;&lt;property id=&quot;20300&quot; value=&quot;Slide 2&quot;/&gt;&lt;property id=&quot;20307&quot; value=&quot;26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200205-complian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12252</TotalTime>
  <Words>2627</Words>
  <Application>Microsoft Office PowerPoint</Application>
  <PresentationFormat>On-screen Show (4:3)</PresentationFormat>
  <Paragraphs>386</Paragraphs>
  <Slides>35</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Bell MT</vt:lpstr>
      <vt:lpstr>Calibri</vt:lpstr>
      <vt:lpstr>Wingdings</vt:lpstr>
      <vt:lpstr>200205-compliant</vt:lpstr>
      <vt:lpstr>Overview of HIV Testing: CDC Recommendations, WV Law, Implementation</vt:lpstr>
      <vt:lpstr>Disclosure</vt:lpstr>
      <vt:lpstr>Speaker Disclosure</vt:lpstr>
      <vt:lpstr>Needs</vt:lpstr>
      <vt:lpstr>Objectives</vt:lpstr>
      <vt:lpstr>HIV Testing</vt:lpstr>
      <vt:lpstr>HIV Testing in the US</vt:lpstr>
      <vt:lpstr>US Testing Statistics - 2017</vt:lpstr>
      <vt:lpstr>United States testing statistics</vt:lpstr>
      <vt:lpstr>Revised CDC HIV Testing Recommendations Released September 2006</vt:lpstr>
      <vt:lpstr>Revised CDC HIV Testing Recommendations</vt:lpstr>
      <vt:lpstr>Revised CDC HIV Testing Recommendations</vt:lpstr>
      <vt:lpstr>Revised CDC HIV testing recommendations</vt:lpstr>
      <vt:lpstr>Pregnant Women and STDs</vt:lpstr>
      <vt:lpstr>       Revised CDC testing recommendations</vt:lpstr>
      <vt:lpstr>Revised CDC testing recommendations</vt:lpstr>
      <vt:lpstr>WV HIV testing law</vt:lpstr>
      <vt:lpstr>WV HIV Testing Law</vt:lpstr>
      <vt:lpstr>WV HIV Testing Laws </vt:lpstr>
      <vt:lpstr>WV HIV Testing Law</vt:lpstr>
      <vt:lpstr>WV HIV Testing Sites</vt:lpstr>
      <vt:lpstr>Testing Technologies</vt:lpstr>
      <vt:lpstr>      New HIV Diagnostic Testing Algorithm </vt:lpstr>
      <vt:lpstr>Testing Options</vt:lpstr>
      <vt:lpstr>Alere Determine HIV-1/2 Ag/Ab Combo Test™</vt:lpstr>
      <vt:lpstr>Other Rapid HIV Tests</vt:lpstr>
      <vt:lpstr>Other Rapid Tests </vt:lpstr>
      <vt:lpstr>Home Based Testing</vt:lpstr>
      <vt:lpstr>When is a Rapid Test Indicated?</vt:lpstr>
      <vt:lpstr>Encourage HIV testing</vt:lpstr>
      <vt:lpstr>Keep HIV on the radar screen</vt:lpstr>
      <vt:lpstr>Necessity of HIV Testing in the Primary Care Setting</vt:lpstr>
      <vt:lpstr>CDC Recs. Since 2006</vt:lpstr>
      <vt:lpstr>Components of a Successful Screening System</vt:lpstr>
      <vt:lpstr>Build and Expand Partnerships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Garofalo, Matt</dc:creator>
  <cp:lastModifiedBy>Kidd, Carolyn</cp:lastModifiedBy>
  <cp:revision>114</cp:revision>
  <cp:lastPrinted>2016-03-04T19:52:19Z</cp:lastPrinted>
  <dcterms:created xsi:type="dcterms:W3CDTF">1601-01-01T00:00:00Z</dcterms:created>
  <dcterms:modified xsi:type="dcterms:W3CDTF">2020-07-31T14:09:55Z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